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5"/>
  </p:notesMasterIdLst>
  <p:handoutMasterIdLst>
    <p:handoutMasterId r:id="rId36"/>
  </p:handoutMasterIdLst>
  <p:sldIdLst>
    <p:sldId id="296" r:id="rId2"/>
    <p:sldId id="330" r:id="rId3"/>
    <p:sldId id="364" r:id="rId4"/>
    <p:sldId id="365" r:id="rId5"/>
    <p:sldId id="334" r:id="rId6"/>
    <p:sldId id="332" r:id="rId7"/>
    <p:sldId id="349" r:id="rId8"/>
    <p:sldId id="350" r:id="rId9"/>
    <p:sldId id="351" r:id="rId10"/>
    <p:sldId id="366" r:id="rId11"/>
    <p:sldId id="348" r:id="rId12"/>
    <p:sldId id="352" r:id="rId13"/>
    <p:sldId id="353" r:id="rId14"/>
    <p:sldId id="355" r:id="rId15"/>
    <p:sldId id="346" r:id="rId16"/>
    <p:sldId id="347" r:id="rId17"/>
    <p:sldId id="354" r:id="rId18"/>
    <p:sldId id="344" r:id="rId19"/>
    <p:sldId id="345" r:id="rId20"/>
    <p:sldId id="333" r:id="rId21"/>
    <p:sldId id="336" r:id="rId22"/>
    <p:sldId id="360" r:id="rId23"/>
    <p:sldId id="337" r:id="rId24"/>
    <p:sldId id="338" r:id="rId25"/>
    <p:sldId id="340" r:id="rId26"/>
    <p:sldId id="339" r:id="rId27"/>
    <p:sldId id="331" r:id="rId28"/>
    <p:sldId id="356" r:id="rId29"/>
    <p:sldId id="357" r:id="rId30"/>
    <p:sldId id="358" r:id="rId31"/>
    <p:sldId id="359" r:id="rId32"/>
    <p:sldId id="362" r:id="rId33"/>
    <p:sldId id="367" r:id="rId34"/>
  </p:sldIdLst>
  <p:sldSz cx="12192000" cy="6858000"/>
  <p:notesSz cx="6858000" cy="9144000"/>
  <p:embeddedFontLst>
    <p:embeddedFont>
      <p:font typeface="等线" panose="02010600030101010101" pitchFamily="2" charset="-122"/>
      <p:regular r:id="rId37"/>
      <p:bold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 starts here" id="{D91D452A-E3E0-4344-8040-7987665A8477}">
          <p14:sldIdLst/>
        </p14:section>
        <p14:section name="Title variants to copy" id="{2939B5E8-EF71-43FF-B7B6-C3DB42F2B419}">
          <p14:sldIdLst>
            <p14:sldId id="296"/>
            <p14:sldId id="330"/>
            <p14:sldId id="364"/>
            <p14:sldId id="365"/>
            <p14:sldId id="334"/>
            <p14:sldId id="332"/>
            <p14:sldId id="349"/>
            <p14:sldId id="350"/>
            <p14:sldId id="351"/>
            <p14:sldId id="366"/>
            <p14:sldId id="348"/>
            <p14:sldId id="352"/>
            <p14:sldId id="353"/>
            <p14:sldId id="355"/>
            <p14:sldId id="346"/>
            <p14:sldId id="347"/>
            <p14:sldId id="354"/>
            <p14:sldId id="344"/>
            <p14:sldId id="345"/>
            <p14:sldId id="333"/>
            <p14:sldId id="336"/>
            <p14:sldId id="360"/>
            <p14:sldId id="337"/>
            <p14:sldId id="338"/>
            <p14:sldId id="340"/>
            <p14:sldId id="339"/>
          </p14:sldIdLst>
        </p14:section>
        <p14:section name="Page Elements" id="{9B15DDF1-0A1C-4450-A2F2-FA4F67CF33BE}">
          <p14:sldIdLst>
            <p14:sldId id="331"/>
            <p14:sldId id="356"/>
          </p14:sldIdLst>
        </p14:section>
        <p14:section name="Q&amp;A Backup" id="{B557C22A-4521-4D35-B127-6064858E0749}">
          <p14:sldIdLst>
            <p14:sldId id="357"/>
            <p14:sldId id="358"/>
            <p14:sldId id="359"/>
            <p14:sldId id="362"/>
            <p14:sldId id="367"/>
          </p14:sldIdLst>
        </p14:section>
        <p14:section name="Miscellaneous" id="{C1B44B65-E54C-4015-BA26-9B314C6D78B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F4F"/>
    <a:srgbClr val="FFFFFF"/>
    <a:srgbClr val="28618C"/>
    <a:srgbClr val="CD1719"/>
    <a:srgbClr val="DE2526"/>
    <a:srgbClr val="951B81"/>
    <a:srgbClr val="59358C"/>
    <a:srgbClr val="0069B4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FA2AF3-1323-4E3F-A7AA-05518DCDB9DA}" v="89" dt="2025-08-10T19:03:29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94" autoAdjust="0"/>
  </p:normalViewPr>
  <p:slideViewPr>
    <p:cSldViewPr snapToGrid="0">
      <p:cViewPr varScale="1">
        <p:scale>
          <a:sx n="83" d="100"/>
          <a:sy n="83" d="100"/>
        </p:scale>
        <p:origin x="15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10.08.2025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Smallest cost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45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93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222222"/>
                </a:solidFill>
                <a:effectLst/>
                <a:latin typeface="SF Pro Display"/>
              </a:rPr>
              <a:t>Links connecting Urban/Port units, with random numbers representing </a:t>
            </a:r>
            <a:r>
              <a:rPr lang="en-US" altLang="zh-CN" b="1" i="0">
                <a:solidFill>
                  <a:srgbClr val="222222"/>
                </a:solidFill>
                <a:effectLst/>
                <a:latin typeface="SF Pro Display"/>
              </a:rPr>
              <a:t>connection strength:</a:t>
            </a:r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317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594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61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Since the origin of Unity is at the screen center (0,0) while the origin of </a:t>
            </a:r>
            <a:r>
              <a:rPr lang="en-US" altLang="zh-CN" b="0" dirty="0" err="1"/>
              <a:t>TileMap</a:t>
            </a:r>
            <a:r>
              <a:rPr lang="en-US" altLang="zh-CN" b="0" dirty="0"/>
              <a:t> is at the top-left corner, coordinate offset processing is required to align the two systems.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72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"</a:t>
            </a:r>
            <a:r>
              <a:rPr lang="zh-CN" altLang="en-US" dirty="0"/>
              <a:t>最近邻算法是最直观、最符合直觉的分配方式：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玩家期望：地形属于最近的城邦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视觉效果：自然的领地边界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计算简单：</a:t>
            </a:r>
            <a:r>
              <a:rPr lang="en-US" altLang="zh-CN" dirty="0"/>
              <a:t>O(n)</a:t>
            </a:r>
            <a:r>
              <a:rPr lang="zh-CN" altLang="en-US" dirty="0"/>
              <a:t>复杂度，实时性好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4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whi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7901"/>
            <a:ext cx="1468046" cy="548987"/>
          </a:xfrm>
          <a:prstGeom prst="rect">
            <a:avLst/>
          </a:prstGeom>
        </p:spPr>
      </p:pic>
      <p:pic>
        <p:nvPicPr>
          <p:cNvPr id="12" name="Grafik 1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1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4099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Last </a:t>
            </a:r>
            <a:r>
              <a:rPr lang="de-DE" err="1"/>
              <a:t>name</a:t>
            </a:r>
            <a:r>
              <a:rPr lang="de-DE"/>
              <a:t>,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764165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title in large </a:t>
            </a:r>
            <a:r>
              <a:rPr lang="de-DE" err="1"/>
              <a:t>letters</a:t>
            </a:r>
            <a:r>
              <a:rPr lang="de-DE"/>
              <a:t> must not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longer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line</a:t>
            </a:r>
            <a:endParaRPr lang="de-DE"/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626266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Context of the presentation (or type of the work)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336123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err="1"/>
              <a:t>Chair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Computer Graphics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Visualization</a:t>
            </a:r>
            <a:endParaRPr lang="de-DE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28245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space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17501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de-DE"/>
              <a:t>Place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occasion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presentation</a:t>
            </a:r>
            <a:r>
              <a:rPr lang="de-DE"/>
              <a:t> // </a:t>
            </a:r>
            <a:r>
              <a:rPr lang="de-DE" err="1"/>
              <a:t>date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 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2" y="346076"/>
            <a:ext cx="10580687" cy="5095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slide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4099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Last </a:t>
            </a:r>
            <a:r>
              <a:rPr lang="de-DE" err="1"/>
              <a:t>name</a:t>
            </a:r>
            <a:r>
              <a:rPr lang="de-DE"/>
              <a:t>,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764165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title in large </a:t>
            </a:r>
            <a:r>
              <a:rPr lang="de-DE" err="1"/>
              <a:t>letters</a:t>
            </a:r>
            <a:r>
              <a:rPr lang="de-DE"/>
              <a:t> must not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longer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line</a:t>
            </a:r>
            <a:endParaRPr lang="de-DE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626266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Context of the presentation (or type of the work)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299254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err="1"/>
              <a:t>Chair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Computer Graphics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Visualization</a:t>
            </a:r>
            <a:endParaRPr lang="de-DE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28245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space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17501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de-DE"/>
              <a:t>Place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occasion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presentation</a:t>
            </a:r>
            <a:r>
              <a:rPr lang="de-DE"/>
              <a:t> // </a:t>
            </a:r>
            <a:r>
              <a:rPr lang="de-DE" err="1"/>
              <a:t>date</a:t>
            </a:r>
            <a:endParaRPr lang="de-DE"/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whi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50053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Last </a:t>
            </a:r>
            <a:r>
              <a:rPr lang="de-DE" err="1"/>
              <a:t>name</a:t>
            </a:r>
            <a:r>
              <a:rPr lang="de-DE"/>
              <a:t>,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0873220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title in large </a:t>
            </a:r>
            <a:r>
              <a:rPr lang="de-DE" err="1"/>
              <a:t>letters</a:t>
            </a:r>
            <a:r>
              <a:rPr lang="de-DE"/>
              <a:t> must not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longer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line</a:t>
            </a:r>
            <a:endParaRPr lang="de-DE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473532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Context of the presentation (or type of the work)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4445178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err="1"/>
              <a:t>Chair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Computer Graphics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Visualization</a:t>
            </a:r>
            <a:endParaRPr lang="de-DE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937300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space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326556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Place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occasion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presentation</a:t>
            </a:r>
            <a:r>
              <a:rPr lang="de-DE"/>
              <a:t> // </a:t>
            </a:r>
            <a:r>
              <a:rPr lang="de-DE" err="1"/>
              <a:t>date</a:t>
            </a:r>
            <a:endParaRPr lang="de-DE"/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18" name="Grafik 17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 title pla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1077"/>
            <a:ext cx="1468046" cy="548987"/>
          </a:xfrm>
          <a:prstGeom prst="rect">
            <a:avLst/>
          </a:prstGeom>
        </p:spPr>
      </p:pic>
      <p:pic>
        <p:nvPicPr>
          <p:cNvPr id="17" name="Grafik 16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 intermediate/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2600071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Chapter title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496424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 baseline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space</a:t>
            </a:r>
            <a:r>
              <a:rPr lang="de-DE"/>
              <a:t> für </a:t>
            </a:r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slide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one column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Title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slide</a:t>
            </a:r>
            <a:endParaRPr lang="de-DE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1 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Title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slide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title </a:t>
            </a:r>
            <a:br>
              <a:rPr lang="de-DE"/>
            </a:b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Standard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indent</a:t>
            </a:r>
            <a:r>
              <a:rPr lang="de-DE"/>
              <a:t> (</a:t>
            </a:r>
            <a:r>
              <a:rPr lang="de-DE" err="1"/>
              <a:t>font</a:t>
            </a:r>
            <a:r>
              <a:rPr lang="de-DE"/>
              <a:t> </a:t>
            </a:r>
            <a:r>
              <a:rPr lang="de-DE" err="1"/>
              <a:t>size</a:t>
            </a:r>
            <a:r>
              <a:rPr lang="de-DE"/>
              <a:t> 20pt)</a:t>
            </a:r>
          </a:p>
          <a:p>
            <a:pPr lvl="1"/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standard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indent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(</a:t>
            </a:r>
            <a:r>
              <a:rPr lang="de-DE" err="1"/>
              <a:t>don‘t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bullet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, 18pt)</a:t>
            </a:r>
          </a:p>
          <a:p>
            <a:pPr lvl="2"/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second</a:t>
            </a:r>
            <a:r>
              <a:rPr lang="de-DE"/>
              <a:t> </a:t>
            </a:r>
            <a:r>
              <a:rPr lang="de-DE" err="1"/>
              <a:t>indent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(18 </a:t>
            </a:r>
            <a:r>
              <a:rPr lang="de-DE" err="1"/>
              <a:t>pt</a:t>
            </a:r>
            <a:r>
              <a:rPr lang="de-DE"/>
              <a:t>)</a:t>
            </a:r>
          </a:p>
          <a:p>
            <a:pPr lvl="3"/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third</a:t>
            </a:r>
            <a:r>
              <a:rPr lang="de-DE"/>
              <a:t> </a:t>
            </a:r>
            <a:r>
              <a:rPr lang="de-DE" err="1"/>
              <a:t>indent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(16pt)</a:t>
            </a:r>
          </a:p>
          <a:p>
            <a:pPr lvl="4"/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indent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(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 </a:t>
            </a:r>
            <a:r>
              <a:rPr lang="de-DE" err="1"/>
              <a:t>font</a:t>
            </a:r>
            <a:r>
              <a:rPr lang="de-DE"/>
              <a:t> </a:t>
            </a:r>
            <a:r>
              <a:rPr lang="de-DE" err="1"/>
              <a:t>size</a:t>
            </a:r>
            <a:r>
              <a:rPr lang="de-DE"/>
              <a:t> 14 </a:t>
            </a:r>
            <a:r>
              <a:rPr lang="de-DE" err="1"/>
              <a:t>pt</a:t>
            </a:r>
            <a:r>
              <a:rPr lang="de-DE"/>
              <a:t>)</a:t>
            </a:r>
          </a:p>
          <a:p>
            <a:pPr lvl="5"/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standard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indent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5 (</a:t>
            </a:r>
            <a:r>
              <a:rPr lang="de-DE" err="1"/>
              <a:t>don‘t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bullet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)</a:t>
            </a:r>
          </a:p>
          <a:p>
            <a:pPr lvl="6"/>
            <a:r>
              <a:rPr lang="de-DE" err="1"/>
              <a:t>Indent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6</a:t>
            </a:r>
          </a:p>
          <a:p>
            <a:pPr lvl="7"/>
            <a:r>
              <a:rPr lang="de-DE" err="1"/>
              <a:t>Indent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7</a:t>
            </a:r>
          </a:p>
          <a:p>
            <a:pPr lvl="8"/>
            <a:r>
              <a:rPr lang="de-DE" err="1"/>
              <a:t>Indent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8 (</a:t>
            </a:r>
            <a:r>
              <a:rPr lang="de-DE" err="1"/>
              <a:t>probably</a:t>
            </a:r>
            <a:r>
              <a:rPr lang="de-DE"/>
              <a:t> not a </a:t>
            </a:r>
            <a:r>
              <a:rPr lang="de-DE" err="1"/>
              <a:t>good</a:t>
            </a:r>
            <a:r>
              <a:rPr lang="de-DE"/>
              <a:t> </a:t>
            </a:r>
            <a:r>
              <a:rPr lang="de-DE" err="1"/>
              <a:t>idea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go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far</a:t>
            </a:r>
            <a:r>
              <a:rPr lang="de-DE"/>
              <a:t>…)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>
                <a:solidFill>
                  <a:schemeClr val="tx2"/>
                </a:solidFill>
              </a:rPr>
              <a:t>Multicut Game</a:t>
            </a:r>
          </a:p>
          <a:p>
            <a:pPr algn="l"/>
            <a:r>
              <a:rPr lang="de-DE" sz="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Yichao Sheng</a:t>
            </a:r>
            <a:endParaRPr lang="de-DE" sz="8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12.08.2025</a:t>
            </a:r>
            <a:endParaRPr lang="de-DE" sz="80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048"/>
            <a:ext cx="1116268" cy="324000"/>
          </a:xfrm>
          <a:prstGeom prst="rect">
            <a:avLst/>
          </a:prstGeom>
        </p:spPr>
      </p:pic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30" y="6340245"/>
            <a:ext cx="97221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5" r:id="rId2"/>
    <p:sldLayoutId id="2147483908" r:id="rId3"/>
    <p:sldLayoutId id="2147483893" r:id="rId4"/>
    <p:sldLayoutId id="2147483895" r:id="rId5"/>
    <p:sldLayoutId id="2147483894" r:id="rId6"/>
    <p:sldLayoutId id="2147483897" r:id="rId7"/>
    <p:sldLayoutId id="2147483913" r:id="rId8"/>
    <p:sldLayoutId id="2147483918" r:id="rId9"/>
    <p:sldLayoutId id="2147483902" r:id="rId1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2000" b="1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baseline="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xtoryWorld/TiledProceduralHexTerrainGenera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348639" cy="246221"/>
          </a:xfrm>
        </p:spPr>
        <p:txBody>
          <a:bodyPr/>
          <a:lstStyle/>
          <a:p>
            <a:r>
              <a:rPr lang="en-US" altLang="zh-CN" err="1"/>
              <a:t>Sheng,Yichao</a:t>
            </a: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3039294" cy="492443"/>
          </a:xfrm>
        </p:spPr>
        <p:txBody>
          <a:bodyPr/>
          <a:lstStyle/>
          <a:p>
            <a:r>
              <a:rPr lang="de-DE"/>
              <a:t>Multicut </a:t>
            </a:r>
            <a:r>
              <a:rPr lang="en-US" altLang="zh-CN"/>
              <a:t>G</a:t>
            </a:r>
            <a:r>
              <a:rPr lang="de-DE"/>
              <a:t>ame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82772" y="4820778"/>
            <a:ext cx="4655121" cy="307777"/>
          </a:xfrm>
        </p:spPr>
        <p:txBody>
          <a:bodyPr/>
          <a:lstStyle/>
          <a:p>
            <a:r>
              <a:rPr lang="en-US" altLang="zh-CN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Cut the Enemies, Unite the Allies</a:t>
            </a:r>
            <a:endParaRPr lang="en-GB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2718693" cy="369332"/>
          </a:xfrm>
        </p:spPr>
        <p:txBody>
          <a:bodyPr/>
          <a:lstStyle/>
          <a:p>
            <a:r>
              <a:rPr lang="en-US" altLang="zh-CN" sz="2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Alliance Divider</a:t>
            </a:r>
            <a:endParaRPr lang="en-US" altLang="zh-CN" sz="2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2633734" cy="307777"/>
          </a:xfrm>
        </p:spPr>
        <p:txBody>
          <a:bodyPr/>
          <a:lstStyle/>
          <a:p>
            <a:r>
              <a:rPr lang="de-DE"/>
              <a:t>APB2026 – 12.08.2025</a:t>
            </a:r>
          </a:p>
        </p:txBody>
      </p:sp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426755" cy="492443"/>
          </a:xfrm>
        </p:spPr>
        <p:txBody>
          <a:bodyPr/>
          <a:lstStyle/>
          <a:p>
            <a:r>
              <a:rPr lang="en-US" altLang="zh-CN"/>
              <a:t>How to play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8152681" cy="492443"/>
          </a:xfrm>
        </p:spPr>
        <p:txBody>
          <a:bodyPr/>
          <a:lstStyle/>
          <a:p>
            <a:r>
              <a:rPr lang="en-US" altLang="zh-CN"/>
              <a:t>Core Gameplay: From "Links" to "Alliances"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3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to play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3FD244-2F3A-483A-AA96-0F8BA49A5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08" y="3414032"/>
            <a:ext cx="3253223" cy="2453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E21848-63E9-4377-81E1-A93736761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43" y="3414032"/>
            <a:ext cx="3256619" cy="2453368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7F9FD45F-8BCB-46CF-9320-99000E4BA835}"/>
              </a:ext>
            </a:extLst>
          </p:cNvPr>
          <p:cNvSpPr txBox="1">
            <a:spLocks/>
          </p:cNvSpPr>
          <p:nvPr/>
        </p:nvSpPr>
        <p:spPr>
          <a:xfrm>
            <a:off x="874712" y="827089"/>
            <a:ext cx="5040313" cy="14970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20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baseline="0" dirty="0" smtClean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 dirty="0"/>
              <a:t>Step 1</a:t>
            </a:r>
            <a:r>
              <a:rPr lang="zh-CN" altLang="en-US" dirty="0"/>
              <a:t>：</a:t>
            </a:r>
            <a:r>
              <a:rPr lang="en-US" altLang="zh-CN" dirty="0"/>
              <a:t>Hold the right mouse button to activate "Cut Mode."</a:t>
            </a:r>
            <a:br>
              <a:rPr lang="zh-CN" altLang="en-US" dirty="0"/>
            </a:br>
            <a:r>
              <a:rPr lang="en-US" altLang="zh-CN" dirty="0"/>
              <a:t>Step 2</a:t>
            </a:r>
            <a:r>
              <a:rPr lang="zh-CN" altLang="en-US" dirty="0"/>
              <a:t>：</a:t>
            </a:r>
            <a:r>
              <a:rPr lang="en-US" altLang="zh-CN" dirty="0"/>
              <a:t>Choose "Valid &amp; Low-Cost" Edges to Cut</a:t>
            </a:r>
            <a:br>
              <a:rPr lang="zh-CN" altLang="en-US" dirty="0"/>
            </a:br>
            <a:r>
              <a:rPr lang="en-US" altLang="zh-CN" dirty="0"/>
              <a:t>Step 3</a:t>
            </a:r>
            <a:r>
              <a:rPr lang="zh-CN" altLang="en-US" dirty="0"/>
              <a:t>：</a:t>
            </a:r>
            <a:r>
              <a:rPr lang="en-US" altLang="zh-CN" dirty="0"/>
              <a:t>Observe Results &amp; Optimize Gradually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BF3C5A-6DAF-4BDE-9101-78C11D6A25CD}"/>
              </a:ext>
            </a:extLst>
          </p:cNvPr>
          <p:cNvSpPr txBox="1"/>
          <p:nvPr/>
        </p:nvSpPr>
        <p:spPr>
          <a:xfrm>
            <a:off x="7067550" y="631498"/>
            <a:ext cx="4810125" cy="19389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20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sz="1400" baseline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 sz="1400"/>
              <a:t>What is a "Valid Edge"?</a:t>
            </a:r>
          </a:p>
          <a:p>
            <a:r>
              <a:rPr lang="en-US" altLang="zh-CN" sz="1400" b="0"/>
              <a:t>An edge that, when cut, splits at least one pair of target vertices into different territories</a:t>
            </a:r>
          </a:p>
          <a:p>
            <a:r>
              <a:rPr lang="en-US" altLang="zh-CN" sz="1400"/>
              <a:t>Why "Low Cost"?</a:t>
            </a:r>
          </a:p>
          <a:p>
            <a:r>
              <a:rPr lang="en-US" altLang="zh-CN" sz="1400" b="0"/>
              <a:t>Cutting low-cost edges reduces total </a:t>
            </a:r>
            <a:r>
              <a:rPr lang="zh-CN" altLang="en-US" sz="1400" b="0"/>
              <a:t> </a:t>
            </a:r>
            <a:r>
              <a:rPr lang="en-US" altLang="zh-CN" sz="1400" b="0"/>
              <a:t>consumption and helps meet optimal cost</a:t>
            </a:r>
          </a:p>
          <a:p>
            <a:r>
              <a:rPr lang="en-US" altLang="zh-CN" sz="1400" b="0"/>
              <a:t> </a:t>
            </a:r>
            <a:endParaRPr lang="zh-CN" altLang="en-US" sz="1400" b="0"/>
          </a:p>
        </p:txBody>
      </p:sp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9BDB26FF-72B4-4BA1-9780-227B739805A0}"/>
              </a:ext>
            </a:extLst>
          </p:cNvPr>
          <p:cNvSpPr txBox="1">
            <a:spLocks/>
          </p:cNvSpPr>
          <p:nvPr/>
        </p:nvSpPr>
        <p:spPr>
          <a:xfrm>
            <a:off x="2490369" y="5886455"/>
            <a:ext cx="1906587" cy="3571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20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baseline="0" dirty="0" smtClean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/>
              <a:t>Invalid Cut</a:t>
            </a:r>
            <a:endParaRPr lang="zh-CN" altLang="en-US"/>
          </a:p>
        </p:txBody>
      </p:sp>
      <p:sp>
        <p:nvSpPr>
          <p:cNvPr id="17" name="内容占位符 4">
            <a:extLst>
              <a:ext uri="{FF2B5EF4-FFF2-40B4-BE49-F238E27FC236}">
                <a16:creationId xmlns:a16="http://schemas.microsoft.com/office/drawing/2014/main" id="{90E346B1-2D1E-4117-B37A-43EFE5A21AE9}"/>
              </a:ext>
            </a:extLst>
          </p:cNvPr>
          <p:cNvSpPr txBox="1">
            <a:spLocks/>
          </p:cNvSpPr>
          <p:nvPr/>
        </p:nvSpPr>
        <p:spPr>
          <a:xfrm>
            <a:off x="8409314" y="5886455"/>
            <a:ext cx="1431597" cy="3571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20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baseline="0" dirty="0" smtClean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/>
              <a:t>Valid Cut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84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Territory Display: Alliance cluster visualization</a:t>
            </a:r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BFF9957-ECC8-4559-B2AF-7C317F29290C}"/>
              </a:ext>
            </a:extLst>
          </p:cNvPr>
          <p:cNvGrpSpPr/>
          <p:nvPr/>
        </p:nvGrpSpPr>
        <p:grpSpPr>
          <a:xfrm>
            <a:off x="451985" y="1068001"/>
            <a:ext cx="11288030" cy="2817582"/>
            <a:chOff x="749622" y="1716124"/>
            <a:chExt cx="10705777" cy="267224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B73F0F0-E6FA-46C8-85AC-57AC961B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2" y="1716124"/>
              <a:ext cx="5157555" cy="26684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660BB8F-4AAF-44DB-98C0-98A16D8C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4824" y="1719872"/>
              <a:ext cx="5170575" cy="2668499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B4FF6B9-1C99-43D4-A35E-9079DD65AF00}"/>
                </a:ext>
              </a:extLst>
            </p:cNvPr>
            <p:cNvSpPr/>
            <p:nvPr/>
          </p:nvSpPr>
          <p:spPr>
            <a:xfrm>
              <a:off x="4514850" y="1796652"/>
              <a:ext cx="1392327" cy="209862"/>
            </a:xfrm>
            <a:prstGeom prst="rect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F27D1E2-0208-4B05-BD95-077C46CB0FCA}"/>
                </a:ext>
              </a:extLst>
            </p:cNvPr>
            <p:cNvSpPr/>
            <p:nvPr/>
          </p:nvSpPr>
          <p:spPr>
            <a:xfrm>
              <a:off x="10050051" y="1796652"/>
              <a:ext cx="1392327" cy="209862"/>
            </a:xfrm>
            <a:prstGeom prst="rect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D35EC50-0460-4F3C-B129-540BBCE4476F}"/>
              </a:ext>
            </a:extLst>
          </p:cNvPr>
          <p:cNvSpPr txBox="1"/>
          <p:nvPr/>
        </p:nvSpPr>
        <p:spPr>
          <a:xfrm>
            <a:off x="873125" y="4534287"/>
            <a:ext cx="10445749" cy="23237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20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sz="1400" baseline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 dirty="0"/>
              <a:t>Intuitive Display: </a:t>
            </a:r>
            <a:r>
              <a:rPr lang="en-US" altLang="zh-CN" b="0" dirty="0"/>
              <a:t>Help players quickly identify alliance boundaries</a:t>
            </a:r>
          </a:p>
          <a:p>
            <a:r>
              <a:rPr lang="en-US" altLang="zh-CN" dirty="0"/>
              <a:t>Enhance Experience: </a:t>
            </a:r>
            <a:r>
              <a:rPr lang="en-US" altLang="zh-CN" b="0" dirty="0"/>
              <a:t>Materialize abstract graph structures into territories</a:t>
            </a:r>
          </a:p>
          <a:p>
            <a:r>
              <a:rPr lang="en-US" altLang="zh-CN" dirty="0"/>
              <a:t>Color Differentiation: </a:t>
            </a:r>
            <a:r>
              <a:rPr lang="en-US" altLang="zh-CN" b="0" dirty="0"/>
              <a:t>Different alliances use different colors</a:t>
            </a:r>
          </a:p>
          <a:p>
            <a:r>
              <a:rPr lang="en-US" altLang="zh-CN" dirty="0"/>
              <a:t>Association Judgment: </a:t>
            </a:r>
            <a:r>
              <a:rPr lang="en-US" altLang="zh-CN" b="0" dirty="0"/>
              <a:t>Units in same colored area connected by uncut lines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23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>
                <a:effectLst/>
                <a:latin typeface="Inter"/>
              </a:rPr>
              <a:t>Hint Function: Get optimal solution hints</a:t>
            </a:r>
            <a:endParaRPr lang="zh-CN" altLang="en-US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A578C1E7-4DDA-48D7-AA6C-1CE1B0DF7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r="-112" b="-145"/>
          <a:stretch/>
        </p:blipFill>
        <p:spPr>
          <a:xfrm>
            <a:off x="1125636" y="821117"/>
            <a:ext cx="10078837" cy="5215763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A77021-44FA-424E-B105-31A28F56D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27" y="821117"/>
            <a:ext cx="10580687" cy="53867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7A5E8B-B1DA-47E6-B0A2-0CFE560E2722}"/>
              </a:ext>
            </a:extLst>
          </p:cNvPr>
          <p:cNvSpPr txBox="1"/>
          <p:nvPr/>
        </p:nvSpPr>
        <p:spPr>
          <a:xfrm>
            <a:off x="1201832" y="3008923"/>
            <a:ext cx="4907758" cy="707886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defRPr>
            </a:lvl1pPr>
          </a:lstStyle>
          <a:p>
            <a:r>
              <a:rPr lang="en-US" altLang="zh-CN" dirty="0"/>
              <a:t>The optimal cutting solution calculated by the ILP algorithm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0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Revert: Undo last action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E10A45-84BB-4953-A1AF-19AA4B8EF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5" y="2216376"/>
            <a:ext cx="5466946" cy="27777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219E13-E51F-401C-8A21-D7EC38C04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2216376"/>
            <a:ext cx="5479407" cy="2777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F15844-1C07-4545-BA97-85FF30FAD696}"/>
              </a:ext>
            </a:extLst>
          </p:cNvPr>
          <p:cNvSpPr txBox="1"/>
          <p:nvPr/>
        </p:nvSpPr>
        <p:spPr>
          <a:xfrm>
            <a:off x="2132759" y="5150108"/>
            <a:ext cx="1888736" cy="41426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20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sz="1400" baseline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 dirty="0"/>
              <a:t>Connect again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C4A426-0979-4D9C-A027-E7B9E30D80B2}"/>
              </a:ext>
            </a:extLst>
          </p:cNvPr>
          <p:cNvSpPr txBox="1"/>
          <p:nvPr/>
        </p:nvSpPr>
        <p:spPr>
          <a:xfrm>
            <a:off x="8170504" y="5150108"/>
            <a:ext cx="2401079" cy="41426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20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sz="1400" baseline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 dirty="0"/>
              <a:t>Click on button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09B49B-103E-4A1E-AC84-E7B53A83ADD5}"/>
              </a:ext>
            </a:extLst>
          </p:cNvPr>
          <p:cNvSpPr txBox="1"/>
          <p:nvPr/>
        </p:nvSpPr>
        <p:spPr>
          <a:xfrm>
            <a:off x="5151632" y="1516974"/>
            <a:ext cx="1888736" cy="41426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20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sz="1400" baseline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 sz="2800" dirty="0"/>
              <a:t>2 options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04937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Core Gameplay: From "Links" to "Alliances"</a:t>
            </a:r>
            <a:endParaRPr lang="zh-CN" altLang="en-US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A578C1E7-4DDA-48D7-AA6C-1CE1B0DF7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5" r="-112" b="-145"/>
          <a:stretch/>
        </p:blipFill>
        <p:spPr>
          <a:xfrm>
            <a:off x="1125636" y="821117"/>
            <a:ext cx="10078837" cy="5215763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DA0783-4C26-4A5F-B607-2971B8A6EA6B}"/>
              </a:ext>
            </a:extLst>
          </p:cNvPr>
          <p:cNvSpPr/>
          <p:nvPr/>
        </p:nvSpPr>
        <p:spPr>
          <a:xfrm>
            <a:off x="3224463" y="2128520"/>
            <a:ext cx="442762" cy="44276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E232C8-1BFA-426E-9839-85192BBE6A4C}"/>
              </a:ext>
            </a:extLst>
          </p:cNvPr>
          <p:cNvSpPr/>
          <p:nvPr/>
        </p:nvSpPr>
        <p:spPr>
          <a:xfrm>
            <a:off x="3084763" y="4452620"/>
            <a:ext cx="442762" cy="44276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4C32BB-935E-4C49-AA59-91D3FDECD126}"/>
              </a:ext>
            </a:extLst>
          </p:cNvPr>
          <p:cNvSpPr txBox="1"/>
          <p:nvPr/>
        </p:nvSpPr>
        <p:spPr>
          <a:xfrm>
            <a:off x="2384320" y="3095654"/>
            <a:ext cx="3780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Basic units on the map, </a:t>
            </a:r>
          </a:p>
          <a:p>
            <a:r>
              <a:rPr lang="en-US" altLang="zh-CN" sz="18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divided into two types based on </a:t>
            </a:r>
            <a:r>
              <a:rPr lang="en-US" altLang="zh-CN" sz="1800" b="1" i="0" u="sng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terrain</a:t>
            </a:r>
            <a:endParaRPr lang="zh-CN" altLang="en-US" sz="1800" b="1" u="sng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B6AA16B-6C4F-4EAD-84D0-4B3DB13353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12" y="1761701"/>
            <a:ext cx="1210805" cy="115294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721B5F9-4725-4345-A0C3-BB5CA26030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67" y="3943356"/>
            <a:ext cx="1131620" cy="11573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A835EC1-EBF2-484D-9C33-A1F5C7041193}"/>
              </a:ext>
            </a:extLst>
          </p:cNvPr>
          <p:cNvCxnSpPr>
            <a:cxnSpLocks/>
          </p:cNvCxnSpPr>
          <p:nvPr/>
        </p:nvCxnSpPr>
        <p:spPr>
          <a:xfrm>
            <a:off x="3667225" y="2571282"/>
            <a:ext cx="1916452" cy="258206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7EECF1-1584-4DE3-850C-2A14187313FC}"/>
              </a:ext>
            </a:extLst>
          </p:cNvPr>
          <p:cNvCxnSpPr>
            <a:cxnSpLocks/>
          </p:cNvCxnSpPr>
          <p:nvPr/>
        </p:nvCxnSpPr>
        <p:spPr>
          <a:xfrm flipV="1">
            <a:off x="3527525" y="4201562"/>
            <a:ext cx="2056152" cy="430109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DE0DC6A-61AC-446B-842E-2E31D662BDE3}"/>
              </a:ext>
            </a:extLst>
          </p:cNvPr>
          <p:cNvCxnSpPr>
            <a:cxnSpLocks/>
          </p:cNvCxnSpPr>
          <p:nvPr/>
        </p:nvCxnSpPr>
        <p:spPr>
          <a:xfrm flipV="1">
            <a:off x="3667225" y="1976164"/>
            <a:ext cx="1994273" cy="152357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6F792E8-B2EF-4C99-B2DA-870330760855}"/>
              </a:ext>
            </a:extLst>
          </p:cNvPr>
          <p:cNvCxnSpPr>
            <a:cxnSpLocks/>
          </p:cNvCxnSpPr>
          <p:nvPr/>
        </p:nvCxnSpPr>
        <p:spPr>
          <a:xfrm>
            <a:off x="3526434" y="4908532"/>
            <a:ext cx="2057243" cy="9248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BA8B0F8D-94CC-423A-B4A3-0BD854F305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2" y="2186858"/>
            <a:ext cx="366063" cy="34857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FD0C21B-8160-4EB4-B504-F9A9B311DC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65" y="4493468"/>
            <a:ext cx="337910" cy="34560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0EECD637-D3B5-4573-AC53-D94AA7A19FF9}"/>
              </a:ext>
            </a:extLst>
          </p:cNvPr>
          <p:cNvSpPr txBox="1"/>
          <p:nvPr/>
        </p:nvSpPr>
        <p:spPr>
          <a:xfrm>
            <a:off x="6208814" y="1952427"/>
            <a:ext cx="3780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Urban: Spawns on land terrain</a:t>
            </a:r>
            <a:endParaRPr lang="zh-CN" altLang="en-US" sz="1400" b="1" u="sng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1232E9-5FA4-4B1A-82B9-F6323545E3D7}"/>
              </a:ext>
            </a:extLst>
          </p:cNvPr>
          <p:cNvSpPr txBox="1"/>
          <p:nvPr/>
        </p:nvSpPr>
        <p:spPr>
          <a:xfrm>
            <a:off x="6208814" y="4391755"/>
            <a:ext cx="3780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Port: Only spawns on blue water terrain</a:t>
            </a:r>
            <a:endParaRPr lang="zh-CN" altLang="en-US" sz="1400" b="1" u="sng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634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Core Gameplay: From "Links" to "Alliances"</a:t>
            </a:r>
            <a:endParaRPr lang="zh-CN" altLang="en-US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A578C1E7-4DDA-48D7-AA6C-1CE1B0DF7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r="-112" b="-145"/>
          <a:stretch/>
        </p:blipFill>
        <p:spPr>
          <a:xfrm>
            <a:off x="1125636" y="821117"/>
            <a:ext cx="10078837" cy="5215763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EF86FC-AADF-4C38-86B9-048C9602391D}"/>
              </a:ext>
            </a:extLst>
          </p:cNvPr>
          <p:cNvSpPr/>
          <p:nvPr/>
        </p:nvSpPr>
        <p:spPr>
          <a:xfrm rot="1288483">
            <a:off x="3270449" y="2648997"/>
            <a:ext cx="3094624" cy="505905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FF0D3E-571F-4FF9-9723-010C42AC9C68}"/>
              </a:ext>
            </a:extLst>
          </p:cNvPr>
          <p:cNvSpPr txBox="1"/>
          <p:nvPr/>
        </p:nvSpPr>
        <p:spPr>
          <a:xfrm>
            <a:off x="6693097" y="2550122"/>
            <a:ext cx="3633578" cy="1631216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Larger values </a:t>
            </a:r>
            <a:r>
              <a:rPr lang="zh-CN" altLang="en-US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→</a:t>
            </a:r>
            <a:r>
              <a:rPr lang="en-US" altLang="zh-CN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Tighter connections, higher cutting cost</a:t>
            </a:r>
          </a:p>
          <a:p>
            <a:pPr algn="l"/>
            <a:endParaRPr lang="en-US" altLang="zh-CN" sz="2000" b="1" i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F Pro Display"/>
            </a:endParaRPr>
          </a:p>
          <a:p>
            <a:pPr algn="l"/>
            <a:r>
              <a:rPr lang="en-US" altLang="zh-CN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Smaller values </a:t>
            </a:r>
            <a:r>
              <a:rPr lang="zh-CN" altLang="en-US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→</a:t>
            </a:r>
            <a:r>
              <a:rPr lang="en-US" altLang="zh-CN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Looser connections, lower cutting cost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2F0F20-8FBF-4343-95C5-3347FB3B0A01}"/>
              </a:ext>
            </a:extLst>
          </p:cNvPr>
          <p:cNvSpPr txBox="1"/>
          <p:nvPr/>
        </p:nvSpPr>
        <p:spPr>
          <a:xfrm rot="1301132">
            <a:off x="3952564" y="2284696"/>
            <a:ext cx="2222916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8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Connection strength</a:t>
            </a:r>
          </a:p>
        </p:txBody>
      </p:sp>
    </p:spTree>
    <p:extLst>
      <p:ext uri="{BB962C8B-B14F-4D97-AF65-F5344CB8AC3E}">
        <p14:creationId xmlns:p14="http://schemas.microsoft.com/office/powerpoint/2010/main" val="48276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>
                <a:effectLst/>
                <a:latin typeface="Inter"/>
              </a:rPr>
              <a:t>Menu</a:t>
            </a:r>
            <a:endParaRPr lang="zh-CN" altLang="en-US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A578C1E7-4DDA-48D7-AA6C-1CE1B0DF7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3" t="43269" r="-112" b="-145"/>
          <a:stretch/>
        </p:blipFill>
        <p:spPr>
          <a:xfrm>
            <a:off x="913708" y="1271400"/>
            <a:ext cx="2593283" cy="214751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C99B90-4132-47E3-BEAB-1E2DD6EA8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3" y="4272885"/>
            <a:ext cx="3694867" cy="18525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79647D3-135D-4990-967B-282B34F29B11}"/>
              </a:ext>
            </a:extLst>
          </p:cNvPr>
          <p:cNvSpPr/>
          <p:nvPr/>
        </p:nvSpPr>
        <p:spPr>
          <a:xfrm>
            <a:off x="2708275" y="2728622"/>
            <a:ext cx="720725" cy="298450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2C2CC89F-35A4-4377-9B60-0ABF09E78B97}"/>
              </a:ext>
            </a:extLst>
          </p:cNvPr>
          <p:cNvSpPr/>
          <p:nvPr/>
        </p:nvSpPr>
        <p:spPr>
          <a:xfrm rot="5400000">
            <a:off x="1954000" y="3595057"/>
            <a:ext cx="512698" cy="366590"/>
          </a:xfrm>
          <a:prstGeom prst="rightArrow">
            <a:avLst/>
          </a:prstGeom>
          <a:solidFill>
            <a:srgbClr val="2A2F4F"/>
          </a:solidFill>
          <a:ln>
            <a:solidFill>
              <a:srgbClr val="2A2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6E3F87-5C4A-410B-92B7-83647921CC7C}"/>
              </a:ext>
            </a:extLst>
          </p:cNvPr>
          <p:cNvSpPr txBox="1"/>
          <p:nvPr/>
        </p:nvSpPr>
        <p:spPr>
          <a:xfrm>
            <a:off x="1428750" y="810922"/>
            <a:ext cx="156549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2A2F4F"/>
                </a:solidFill>
              </a:rPr>
              <a:t>Press “Menu”</a:t>
            </a:r>
            <a:endParaRPr lang="zh-CN" altLang="en-US" b="1">
              <a:solidFill>
                <a:srgbClr val="2A2F4F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FEA44-E3CF-4644-BAE1-9D1B598213D7}"/>
              </a:ext>
            </a:extLst>
          </p:cNvPr>
          <p:cNvSpPr txBox="1"/>
          <p:nvPr/>
        </p:nvSpPr>
        <p:spPr>
          <a:xfrm>
            <a:off x="1428750" y="3966970"/>
            <a:ext cx="16433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2A2F4F"/>
                </a:solidFill>
              </a:rPr>
              <a:t>Jump to Menu</a:t>
            </a:r>
            <a:endParaRPr lang="zh-CN" altLang="en-US" b="1">
              <a:solidFill>
                <a:srgbClr val="2A2F4F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14CCDB-3A5B-4E41-880F-4A24BB0C894F}"/>
              </a:ext>
            </a:extLst>
          </p:cNvPr>
          <p:cNvCxnSpPr>
            <a:cxnSpLocks/>
          </p:cNvCxnSpPr>
          <p:nvPr/>
        </p:nvCxnSpPr>
        <p:spPr>
          <a:xfrm flipV="1">
            <a:off x="2758269" y="1508153"/>
            <a:ext cx="2223306" cy="33219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71A425-A307-4289-855E-96731FED1C7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758269" y="2195466"/>
            <a:ext cx="2304383" cy="29603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23C3C15-6609-4421-9661-7DE3B3BDD6E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758269" y="3557208"/>
            <a:ext cx="2304383" cy="18782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74E4CE9-1529-4D3E-A2C7-193B2EB91EB7}"/>
              </a:ext>
            </a:extLst>
          </p:cNvPr>
          <p:cNvSpPr txBox="1"/>
          <p:nvPr/>
        </p:nvSpPr>
        <p:spPr>
          <a:xfrm>
            <a:off x="5063319" y="1271400"/>
            <a:ext cx="2782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2A2F4F"/>
                </a:solidFill>
              </a:rPr>
              <a:t>Few city-states(nodes)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1E1965C-BFE0-407C-AD4F-6F3373A27EBD}"/>
              </a:ext>
            </a:extLst>
          </p:cNvPr>
          <p:cNvSpPr txBox="1"/>
          <p:nvPr/>
        </p:nvSpPr>
        <p:spPr>
          <a:xfrm>
            <a:off x="5062652" y="1900000"/>
            <a:ext cx="290881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2A2F4F"/>
                </a:solidFill>
              </a:rPr>
              <a:t>More city-states(nodes)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2A2F4F"/>
                </a:solidFill>
              </a:rPr>
              <a:t>Add </a:t>
            </a:r>
            <a:r>
              <a:rPr lang="en-US" altLang="zh-CN" b="1" u="sng">
                <a:solidFill>
                  <a:srgbClr val="2A2F4F"/>
                </a:solidFill>
              </a:rPr>
              <a:t>timer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85FEA3-D6B0-43EE-A8EF-0048EC473FF7}"/>
              </a:ext>
            </a:extLst>
          </p:cNvPr>
          <p:cNvSpPr txBox="1"/>
          <p:nvPr/>
        </p:nvSpPr>
        <p:spPr>
          <a:xfrm>
            <a:off x="5062652" y="2763144"/>
            <a:ext cx="308430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2A2F4F"/>
                </a:solidFill>
              </a:rPr>
              <a:t>Much more city-states(nodes)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2A2F4F"/>
                </a:solidFill>
              </a:rPr>
              <a:t>Add 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2A2F4F"/>
                </a:solidFill>
              </a:rPr>
              <a:t>Add “</a:t>
            </a:r>
            <a:r>
              <a:rPr lang="en-US" altLang="zh-CN" b="1" u="sng">
                <a:solidFill>
                  <a:srgbClr val="2A2F4F"/>
                </a:solidFill>
              </a:rPr>
              <a:t>penalty” </a:t>
            </a:r>
            <a:r>
              <a:rPr lang="en-US" altLang="zh-CN" b="1">
                <a:solidFill>
                  <a:srgbClr val="2A2F4F"/>
                </a:solidFill>
              </a:rPr>
              <a:t>edge – cutting will decrease left time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CEAF3A9-629B-41DF-A554-0C31D2D9F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61" y="1724250"/>
            <a:ext cx="2223306" cy="9424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99ACE1D-D9D1-40CF-AAC8-58663C38F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742" y="3139569"/>
            <a:ext cx="2047183" cy="1491097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AC7ED42D-B9B7-42E4-A462-EC097BE335AB}"/>
              </a:ext>
            </a:extLst>
          </p:cNvPr>
          <p:cNvSpPr/>
          <p:nvPr/>
        </p:nvSpPr>
        <p:spPr>
          <a:xfrm>
            <a:off x="6672377" y="2195465"/>
            <a:ext cx="1393507" cy="215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9B06AA57-55B2-4A3C-BB4C-8F9F08DB42FC}"/>
              </a:ext>
            </a:extLst>
          </p:cNvPr>
          <p:cNvSpPr/>
          <p:nvPr/>
        </p:nvSpPr>
        <p:spPr>
          <a:xfrm>
            <a:off x="8065884" y="3576436"/>
            <a:ext cx="797777" cy="196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36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8584F119-DDB0-423C-9A3C-1AF0F4AB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4901983" cy="492443"/>
          </a:xfrm>
        </p:spPr>
        <p:txBody>
          <a:bodyPr/>
          <a:lstStyle/>
          <a:p>
            <a:r>
              <a:rPr lang="en-US" altLang="zh-CN" dirty="0"/>
              <a:t>Gameplay Demo (Video)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BDFAB66-381E-4C75-AD3A-5595EA84C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75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67CE8-351C-4C14-B20E-BBF380B1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7BE12B55-91A6-4444-9ADC-61C7FF755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6640" y="937690"/>
            <a:ext cx="9398719" cy="47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2771" y="3835706"/>
            <a:ext cx="3858236" cy="492443"/>
          </a:xfrm>
        </p:spPr>
        <p:txBody>
          <a:bodyPr/>
          <a:lstStyle/>
          <a:p>
            <a:r>
              <a:rPr lang="en-US" altLang="zh-CN"/>
              <a:t>Game Background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65" cy="49244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7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2771" y="3835706"/>
            <a:ext cx="5351017" cy="492443"/>
          </a:xfrm>
        </p:spPr>
        <p:txBody>
          <a:bodyPr/>
          <a:lstStyle/>
          <a:p>
            <a:r>
              <a:rPr lang="en-US" altLang="zh-CN"/>
              <a:t>Technical Implementation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65" cy="49244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Game Scene Build</a:t>
            </a:r>
            <a:br>
              <a:rPr lang="en-US" altLang="zh-CN" dirty="0"/>
            </a:br>
            <a:r>
              <a:rPr lang="en-US" altLang="zh-CN" sz="1800" dirty="0"/>
              <a:t>Generation and Optimization of City-States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E57ACF-DB6F-426B-B0F6-599C51E2F9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2" y="1150938"/>
            <a:ext cx="6375174" cy="4725987"/>
          </a:xfrm>
        </p:spPr>
        <p:txBody>
          <a:bodyPr/>
          <a:lstStyle/>
          <a:p>
            <a:r>
              <a:rPr lang="en-US" altLang="zh-CN" sz="1600" dirty="0"/>
              <a:t>1. Generate City-State Positions with </a:t>
            </a:r>
            <a:r>
              <a:rPr lang="en-US" altLang="zh-CN" sz="1600" u="sng" dirty="0"/>
              <a:t>Poisson Disk Sampling</a:t>
            </a:r>
          </a:p>
          <a:p>
            <a:r>
              <a:rPr lang="en-US" altLang="zh-CN" sz="1600" b="0" dirty="0"/>
              <a:t>Principle: Maintain a minimum distance  around each point.</a:t>
            </a:r>
          </a:p>
          <a:p>
            <a:r>
              <a:rPr lang="en-US" altLang="zh-CN" sz="1600" b="0" dirty="0"/>
              <a:t>Function: Achieve random distribution while </a:t>
            </a:r>
            <a:r>
              <a:rPr lang="en-US" altLang="zh-CN" sz="1600" dirty="0"/>
              <a:t>avoiding</a:t>
            </a:r>
            <a:r>
              <a:rPr lang="en-US" altLang="zh-CN" sz="1600" b="0" dirty="0"/>
              <a:t> </a:t>
            </a:r>
            <a:r>
              <a:rPr lang="en-US" altLang="zh-CN" sz="1600" dirty="0"/>
              <a:t>overlapping</a:t>
            </a:r>
            <a:r>
              <a:rPr lang="en-US" altLang="zh-CN" sz="1600" b="0" dirty="0"/>
              <a:t>, ensuring visual uniformity.</a:t>
            </a:r>
          </a:p>
          <a:p>
            <a:endParaRPr lang="en-US" altLang="zh-CN" sz="1600" dirty="0"/>
          </a:p>
          <a:p>
            <a:r>
              <a:rPr lang="en-US" altLang="zh-CN" sz="1600" dirty="0"/>
              <a:t>2. Connect City-States via </a:t>
            </a:r>
            <a:r>
              <a:rPr lang="en-US" altLang="zh-CN" sz="1600" u="sng" dirty="0"/>
              <a:t>Delaunay Triangulation</a:t>
            </a:r>
          </a:p>
          <a:p>
            <a:r>
              <a:rPr lang="en-US" altLang="zh-CN" sz="1600" b="0" dirty="0"/>
              <a:t>Principle: Triangles whose circumcircles contain no other points.</a:t>
            </a:r>
          </a:p>
          <a:p>
            <a:r>
              <a:rPr lang="en-US" altLang="zh-CN" sz="1600" b="0" dirty="0"/>
              <a:t>Function: Generate optimal triangular meshes, avoid </a:t>
            </a:r>
            <a:r>
              <a:rPr lang="en-US" altLang="zh-CN" sz="1600" dirty="0"/>
              <a:t>thin triangles </a:t>
            </a:r>
            <a:r>
              <a:rPr lang="en-US" altLang="zh-CN" sz="1600" b="0" dirty="0"/>
              <a:t>and line segment </a:t>
            </a:r>
            <a:r>
              <a:rPr lang="en-US" altLang="zh-CN" sz="1600" dirty="0"/>
              <a:t>intersections</a:t>
            </a:r>
            <a:r>
              <a:rPr lang="en-US" altLang="zh-CN" sz="1600" b="0" dirty="0"/>
              <a:t>.</a:t>
            </a:r>
          </a:p>
          <a:p>
            <a:endParaRPr lang="en-US" altLang="zh-CN" sz="1600" dirty="0"/>
          </a:p>
          <a:p>
            <a:r>
              <a:rPr lang="en-US" altLang="zh-CN" sz="1600" dirty="0"/>
              <a:t>3. Automatic Centering and Scaling for Different Map Sizes</a:t>
            </a:r>
          </a:p>
          <a:p>
            <a:r>
              <a:rPr lang="en-US" altLang="zh-CN" sz="1600" b="0" dirty="0"/>
              <a:t>Principle: Calculate the bounding box and normalize it to the screen range.</a:t>
            </a:r>
          </a:p>
          <a:p>
            <a:r>
              <a:rPr lang="en-US" altLang="zh-CN" sz="1600" b="0" dirty="0"/>
              <a:t>Function: Automatically adjust position and size to fit various screens.</a:t>
            </a:r>
            <a:endParaRPr lang="zh-CN" altLang="en-US" sz="1800" b="0" dirty="0">
              <a:solidFill>
                <a:srgbClr val="000000"/>
              </a:solidFill>
              <a:latin typeface="Microsoft YaHe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BF3400-B9BE-4A6B-A563-1E4569FBD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48" y="3589070"/>
            <a:ext cx="4044949" cy="22120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B1DD34-C13B-42BD-B191-D4B9CC0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48" y="893763"/>
            <a:ext cx="4044951" cy="21476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4D3BB6-1856-4C1A-90B7-08BEF0A30949}"/>
              </a:ext>
            </a:extLst>
          </p:cNvPr>
          <p:cNvSpPr txBox="1"/>
          <p:nvPr/>
        </p:nvSpPr>
        <p:spPr>
          <a:xfrm>
            <a:off x="7968453" y="3130430"/>
            <a:ext cx="2928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A2F4F"/>
                </a:solidFill>
              </a:rPr>
              <a:t>Figure 6: Poisson Disk Sampling Result</a:t>
            </a:r>
            <a:endParaRPr lang="zh-CN" altLang="en-US" sz="1200" dirty="0">
              <a:solidFill>
                <a:srgbClr val="2A2F4F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79C424-4100-4E50-88EA-AA76D75E4159}"/>
              </a:ext>
            </a:extLst>
          </p:cNvPr>
          <p:cNvSpPr txBox="1"/>
          <p:nvPr/>
        </p:nvSpPr>
        <p:spPr>
          <a:xfrm>
            <a:off x="7745553" y="5921213"/>
            <a:ext cx="3374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A2F4F"/>
                </a:solidFill>
              </a:rPr>
              <a:t>Figure 7: Delaunay Triangulation Result</a:t>
            </a:r>
            <a:endParaRPr lang="zh-CN" altLang="en-US" sz="1200" dirty="0">
              <a:solidFill>
                <a:srgbClr val="2A2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547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AF3FB-9057-40C9-BA34-AC5045ED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Game Scene Build</a:t>
            </a:r>
            <a:br>
              <a:rPr lang="en-US" altLang="zh-CN" dirty="0"/>
            </a:br>
            <a:r>
              <a:rPr lang="en-US" altLang="zh-CN" sz="1800" dirty="0"/>
              <a:t>Third-Party </a:t>
            </a:r>
            <a:r>
              <a:rPr lang="en-US" altLang="zh-CN" sz="1800" dirty="0" err="1"/>
              <a:t>TileMap</a:t>
            </a:r>
            <a:r>
              <a:rPr lang="en-US" altLang="zh-CN" sz="1800" dirty="0"/>
              <a:t> Generator &amp; Integration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59AF20-BC31-4192-AEC0-502F9B7EE994}"/>
              </a:ext>
            </a:extLst>
          </p:cNvPr>
          <p:cNvSpPr txBox="1"/>
          <p:nvPr/>
        </p:nvSpPr>
        <p:spPr>
          <a:xfrm>
            <a:off x="874712" y="1222087"/>
            <a:ext cx="5656718" cy="21701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14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baseline="0" dirty="0" smtClean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 sz="2000" dirty="0"/>
              <a:t>Third-party </a:t>
            </a:r>
            <a:r>
              <a:rPr lang="en-US" altLang="zh-CN" sz="2000" dirty="0" err="1"/>
              <a:t>TileMap</a:t>
            </a:r>
            <a:r>
              <a:rPr lang="en-US" altLang="zh-CN" sz="2000" dirty="0"/>
              <a:t> Generator</a:t>
            </a:r>
            <a:br>
              <a:rPr lang="en-US" altLang="zh-CN" dirty="0"/>
            </a:br>
            <a:r>
              <a:rPr lang="en-US" altLang="zh-CN" sz="1050" dirty="0"/>
              <a:t>Source: </a:t>
            </a:r>
            <a:r>
              <a:rPr lang="en-US" altLang="zh-CN" sz="1050" dirty="0">
                <a:hlinkClick r:id="rId3"/>
              </a:rPr>
              <a:t>https://github.com/HextoryWorld/TiledProceduralHexTerrainGenerator</a:t>
            </a:r>
            <a:br>
              <a:rPr lang="en-US" altLang="zh-CN" dirty="0"/>
            </a:br>
            <a:r>
              <a:rPr lang="en-US" altLang="zh-CN" b="0" dirty="0"/>
              <a:t>Terrain Generation Steps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b="0" dirty="0"/>
              <a:t>Step 1: Generate a random heightmap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b="0" dirty="0"/>
              <a:t>Step 2: Overlay multiple layers of details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b="0" dirty="0"/>
              <a:t>Step 3: Classify terrain types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b="0" dirty="0"/>
              <a:t>Step 4: Add humidity variations</a:t>
            </a:r>
          </a:p>
          <a:p>
            <a:endParaRPr lang="en-US" altLang="zh-CN" dirty="0"/>
          </a:p>
        </p:txBody>
      </p:sp>
      <p:pic>
        <p:nvPicPr>
          <p:cNvPr id="1026" name="Picture 2" descr="HTML5 Procedural Hexagon Terrain Generator">
            <a:extLst>
              <a:ext uri="{FF2B5EF4-FFF2-40B4-BE49-F238E27FC236}">
                <a16:creationId xmlns:a16="http://schemas.microsoft.com/office/drawing/2014/main" id="{9818A2B8-FA0D-4423-9599-AFA4C78CE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75" y="850770"/>
            <a:ext cx="4060814" cy="227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30682C-336A-4682-A0E2-46A03B2884FE}"/>
              </a:ext>
            </a:extLst>
          </p:cNvPr>
          <p:cNvSpPr txBox="1"/>
          <p:nvPr/>
        </p:nvSpPr>
        <p:spPr>
          <a:xfrm>
            <a:off x="874712" y="3465801"/>
            <a:ext cx="6097554" cy="269240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indent="0" defTabSz="914269">
              <a:spcBef>
                <a:spcPts val="600"/>
              </a:spcBef>
              <a:buFont typeface="Arial" panose="020B0604020202020204" pitchFamily="34" charset="0"/>
              <a:buNone/>
              <a:defRPr sz="1400" b="1" baseline="0">
                <a:solidFill>
                  <a:schemeClr val="accent1"/>
                </a:solidFill>
              </a:defRPr>
            </a:lvl1pPr>
            <a:lvl2pPr marL="0" indent="0" defTabSz="914269">
              <a:spcBef>
                <a:spcPts val="600"/>
              </a:spcBef>
              <a:buFont typeface="Open Sans" panose="020B0606030504020204" pitchFamily="34" charset="0"/>
              <a:buNone/>
              <a:defRPr sz="1800" baseline="0">
                <a:solidFill>
                  <a:schemeClr val="accent1"/>
                </a:solidFill>
              </a:defRPr>
            </a:lvl2pPr>
            <a:lvl3pPr marL="252000" indent="-252000" defTabSz="914269">
              <a:spcBef>
                <a:spcPts val="0"/>
              </a:spcBef>
              <a:buFont typeface="Arial" panose="020B0604020202020204" pitchFamily="34" charset="0"/>
              <a:buChar char="—"/>
              <a:defRPr sz="1800">
                <a:solidFill>
                  <a:schemeClr val="accent1"/>
                </a:solidFill>
              </a:defRPr>
            </a:lvl3pPr>
            <a:lvl4pPr marL="252000" indent="-144000" defTabSz="914269">
              <a:spcBef>
                <a:spcPts val="0"/>
              </a:spcBef>
              <a:buFont typeface="Open Sans" panose="020B0606030504020204" pitchFamily="34" charset="0"/>
              <a:buChar char="–"/>
              <a:defRPr sz="1600">
                <a:solidFill>
                  <a:schemeClr val="accent1"/>
                </a:solidFill>
              </a:defRPr>
            </a:lvl4pPr>
            <a:lvl5pPr marL="0" indent="0" defTabSz="914269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baseline="0">
                <a:solidFill>
                  <a:schemeClr val="accent1"/>
                </a:solidFill>
              </a:defRPr>
            </a:lvl5pPr>
            <a:lvl6pPr marL="0" marR="0" indent="0" defTabSz="91426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</a:defRPr>
            </a:lvl6pPr>
            <a:lvl7pPr marL="252000" marR="0" indent="-252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baseline="0" dirty="0" smtClean="0">
                <a:solidFill>
                  <a:schemeClr val="accent1"/>
                </a:solidFill>
              </a:defRPr>
            </a:lvl7pPr>
            <a:lvl8pPr marL="252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>
                <a:solidFill>
                  <a:schemeClr val="accent1"/>
                </a:solidFill>
              </a:defRPr>
            </a:lvl8pPr>
            <a:lvl9pPr marL="396000" marR="0" indent="-144000" defTabSz="91426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accent1"/>
                </a:solidFill>
              </a:defRPr>
            </a:lvl9pPr>
          </a:lstStyle>
          <a:p>
            <a:r>
              <a:rPr lang="en-US" altLang="zh-CN" sz="1800" dirty="0"/>
              <a:t>Integration</a:t>
            </a:r>
            <a:r>
              <a:rPr lang="en-US" altLang="zh-CN" dirty="0"/>
              <a:t> </a:t>
            </a:r>
            <a:r>
              <a:rPr lang="en-US" altLang="zh-CN" sz="1800" dirty="0"/>
              <a:t>Steps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b="0" dirty="0"/>
              <a:t>Step 1: Calculate World Coordinates</a:t>
            </a:r>
            <a:br>
              <a:rPr lang="en-US" altLang="zh-CN" b="0" dirty="0"/>
            </a:br>
            <a:r>
              <a:rPr lang="en-US" altLang="zh-CN" b="0" dirty="0" err="1"/>
              <a:t>Tilemap</a:t>
            </a:r>
            <a:r>
              <a:rPr lang="en-US" altLang="zh-CN" b="0" dirty="0"/>
              <a:t> coordinates</a:t>
            </a:r>
            <a:r>
              <a:rPr lang="en-US" altLang="zh-CN" dirty="0"/>
              <a:t> (</a:t>
            </a:r>
            <a:r>
              <a:rPr lang="en-US" altLang="zh-CN" dirty="0" err="1"/>
              <a:t>q,r</a:t>
            </a:r>
            <a:r>
              <a:rPr lang="en-US" altLang="zh-CN" dirty="0"/>
              <a:t>) </a:t>
            </a:r>
            <a:r>
              <a:rPr lang="zh-CN" altLang="en-US" b="0" dirty="0"/>
              <a:t>→</a:t>
            </a:r>
            <a:r>
              <a:rPr lang="en-US" altLang="zh-CN" b="0" dirty="0"/>
              <a:t> Unity world coordinates</a:t>
            </a:r>
            <a:r>
              <a:rPr lang="en-US" altLang="zh-CN" dirty="0"/>
              <a:t> 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b="0" dirty="0"/>
              <a:t>Step 2: Handle Coordinate Offset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en-US" altLang="zh-CN" sz="1600" b="0" dirty="0"/>
              <a:t>the origin of Unity is at the screen center (0,0)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b="0" dirty="0"/>
              <a:t>Step 3: Invert Y-axis</a:t>
            </a:r>
            <a:br>
              <a:rPr lang="en-US" altLang="zh-CN" b="0" dirty="0"/>
            </a:br>
            <a:endParaRPr lang="en-US" altLang="zh-CN" b="0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4A35D66-1E3D-4EEA-A0A6-B842E869A49E}"/>
              </a:ext>
            </a:extLst>
          </p:cNvPr>
          <p:cNvGrpSpPr/>
          <p:nvPr/>
        </p:nvGrpSpPr>
        <p:grpSpPr>
          <a:xfrm>
            <a:off x="6816614" y="3658879"/>
            <a:ext cx="5106963" cy="2058465"/>
            <a:chOff x="6816614" y="3294985"/>
            <a:chExt cx="5106963" cy="2058465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7665E7E7-A4B2-4795-9503-B3D7BC976E01}"/>
                </a:ext>
              </a:extLst>
            </p:cNvPr>
            <p:cNvCxnSpPr>
              <a:cxnSpLocks/>
            </p:cNvCxnSpPr>
            <p:nvPr/>
          </p:nvCxnSpPr>
          <p:spPr>
            <a:xfrm>
              <a:off x="7147249" y="3685591"/>
              <a:ext cx="11290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57899436-78CA-45C9-9609-17E075379356}"/>
                </a:ext>
              </a:extLst>
            </p:cNvPr>
            <p:cNvCxnSpPr>
              <a:cxnSpLocks/>
            </p:cNvCxnSpPr>
            <p:nvPr/>
          </p:nvCxnSpPr>
          <p:spPr>
            <a:xfrm>
              <a:off x="7147249" y="3685591"/>
              <a:ext cx="0" cy="12316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AE0647-2F79-4EA3-B268-400A1B051E4D}"/>
                </a:ext>
              </a:extLst>
            </p:cNvPr>
            <p:cNvSpPr txBox="1"/>
            <p:nvPr/>
          </p:nvSpPr>
          <p:spPr>
            <a:xfrm>
              <a:off x="7899066" y="3294985"/>
              <a:ext cx="316112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2A2F4F"/>
                  </a:solidFill>
                </a:rPr>
                <a:t>q</a:t>
              </a:r>
              <a:endParaRPr lang="zh-CN" altLang="en-US" b="1" dirty="0">
                <a:solidFill>
                  <a:srgbClr val="2A2F4F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343FE3E-2BB6-438A-854C-DD3F5FF461EA}"/>
                </a:ext>
              </a:extLst>
            </p:cNvPr>
            <p:cNvSpPr txBox="1"/>
            <p:nvPr/>
          </p:nvSpPr>
          <p:spPr>
            <a:xfrm>
              <a:off x="6816614" y="4361763"/>
              <a:ext cx="279244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2A2F4F"/>
                  </a:solidFill>
                </a:rPr>
                <a:t>r</a:t>
              </a:r>
              <a:endParaRPr lang="zh-CN" altLang="en-US" b="1" dirty="0">
                <a:solidFill>
                  <a:srgbClr val="2A2F4F"/>
                </a:solidFill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36158C0-995D-445E-A032-7661A8561BFA}"/>
                </a:ext>
              </a:extLst>
            </p:cNvPr>
            <p:cNvGrpSpPr/>
            <p:nvPr/>
          </p:nvGrpSpPr>
          <p:grpSpPr>
            <a:xfrm>
              <a:off x="9982901" y="3491471"/>
              <a:ext cx="1940676" cy="1861979"/>
              <a:chOff x="9283105" y="3491471"/>
              <a:chExt cx="1940676" cy="1861979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2E679F67-B6AB-457E-8295-3838DE59E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4506" y="4917232"/>
                <a:ext cx="15292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9733832D-E7D5-4A4D-B7F7-9FD3B22BB7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94506" y="3629608"/>
                <a:ext cx="0" cy="128762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A0C752A-6850-4287-8FEC-71234F292E79}"/>
                  </a:ext>
                </a:extLst>
              </p:cNvPr>
              <p:cNvSpPr txBox="1"/>
              <p:nvPr/>
            </p:nvSpPr>
            <p:spPr>
              <a:xfrm>
                <a:off x="10907669" y="5011818"/>
                <a:ext cx="316112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A2F4F"/>
                    </a:solidFill>
                  </a:rPr>
                  <a:t>x</a:t>
                </a:r>
                <a:endParaRPr lang="zh-CN" altLang="en-US" b="1" dirty="0">
                  <a:solidFill>
                    <a:srgbClr val="2A2F4F"/>
                  </a:solidFill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0402FAC-60BB-4EFA-BEDF-50599B51A1F2}"/>
                  </a:ext>
                </a:extLst>
              </p:cNvPr>
              <p:cNvSpPr txBox="1"/>
              <p:nvPr/>
            </p:nvSpPr>
            <p:spPr>
              <a:xfrm>
                <a:off x="9283105" y="3491471"/>
                <a:ext cx="303288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2A2F4F"/>
                    </a:solidFill>
                  </a:rPr>
                  <a:t>y</a:t>
                </a:r>
                <a:endParaRPr lang="zh-CN" altLang="en-US" b="1" dirty="0">
                  <a:solidFill>
                    <a:srgbClr val="2A2F4F"/>
                  </a:solidFill>
                </a:endParaRPr>
              </a:p>
            </p:txBody>
          </p:sp>
        </p:grp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17378BE7-C1AD-43CF-AEAF-21F2CA3B26C1}"/>
                </a:ext>
              </a:extLst>
            </p:cNvPr>
            <p:cNvSpPr/>
            <p:nvPr/>
          </p:nvSpPr>
          <p:spPr>
            <a:xfrm>
              <a:off x="8472200" y="4133461"/>
              <a:ext cx="1510702" cy="3055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069162A-5ABE-47E2-ADE1-FB5AC95D3B47}"/>
                    </a:ext>
                  </a:extLst>
                </p:cNvPr>
                <p:cNvSpPr txBox="1"/>
                <p:nvPr/>
              </p:nvSpPr>
              <p:spPr>
                <a:xfrm>
                  <a:off x="7848362" y="4361763"/>
                  <a:ext cx="2758377" cy="7645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200" kern="100" spc="5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zh-CN" sz="1200" kern="100" spc="5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 = </m:t>
                        </m:r>
                        <m:r>
                          <m:rPr>
                            <m:nor/>
                          </m:rPr>
                          <a:rPr lang="en-US" altLang="zh-CN" sz="1200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hexSize</m:t>
                        </m:r>
                        <m:r>
                          <a:rPr lang="en-US" altLang="zh-CN" sz="1200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 ⋅</m:t>
                        </m:r>
                        <m:f>
                          <m:fPr>
                            <m:ctrlPr>
                              <a:rPr lang="zh-CN" altLang="zh-CN" sz="1200" i="1" kern="100" spc="5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kern="100" spc="5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200" kern="100" spc="5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200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 ⋅</m:t>
                        </m:r>
                        <m:r>
                          <m:rPr>
                            <m:sty m:val="p"/>
                          </m:rPr>
                          <a:rPr lang="en-US" altLang="zh-CN" sz="1200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  <m:r>
                          <a:rPr lang="en-US" altLang="zh-CN" sz="1200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 </m:t>
                        </m:r>
                      </m:oMath>
                    </m:oMathPara>
                  </a14:m>
                  <a:endParaRPr lang="zh-CN" altLang="zh-CN" sz="12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1200" i="1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1200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hexSize</m:t>
                        </m:r>
                        <m:r>
                          <a:rPr lang="en-US" altLang="zh-CN" sz="1200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zh-CN" altLang="zh-CN" sz="1200" i="1" kern="100" spc="5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200" i="1" kern="100" spc="5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1200" kern="100" spc="5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zh-CN" altLang="zh-CN" sz="1200" i="1" kern="100" spc="5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200" i="1" kern="100" spc="5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200" i="1" kern="100" spc="5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altLang="zh-CN" sz="1200" i="1" kern="100" spc="5">
                                    <a:solidFill>
                                      <a:srgbClr val="2222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1200" i="1" kern="100" spc="5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1200" i="1" kern="100" spc="5">
                                <a:solidFill>
                                  <a:srgbClr val="222222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zh-CN" altLang="zh-CN" sz="12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069162A-5ABE-47E2-ADE1-FB5AC95D3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362" y="4361763"/>
                  <a:ext cx="2758377" cy="7645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50B3A37-148A-435E-96F1-7A88328A1274}"/>
                </a:ext>
              </a:extLst>
            </p:cNvPr>
            <p:cNvSpPr txBox="1"/>
            <p:nvPr/>
          </p:nvSpPr>
          <p:spPr>
            <a:xfrm>
              <a:off x="6901702" y="3343958"/>
              <a:ext cx="623889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2A2F4F"/>
                  </a:solidFill>
                </a:rPr>
                <a:t>(0,0)</a:t>
              </a:r>
              <a:endParaRPr lang="zh-CN" altLang="en-US" b="1" dirty="0">
                <a:solidFill>
                  <a:srgbClr val="2A2F4F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CB41623-021A-4012-8D81-74471C308F9A}"/>
                </a:ext>
              </a:extLst>
            </p:cNvPr>
            <p:cNvSpPr txBox="1"/>
            <p:nvPr/>
          </p:nvSpPr>
          <p:spPr>
            <a:xfrm>
              <a:off x="10286189" y="4939491"/>
              <a:ext cx="623889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2A2F4F"/>
                  </a:solidFill>
                </a:rPr>
                <a:t>(0,0)</a:t>
              </a:r>
              <a:endParaRPr lang="zh-CN" altLang="en-US" b="1" dirty="0">
                <a:solidFill>
                  <a:srgbClr val="2A2F4F"/>
                </a:solidFill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E51069D2-D643-4A4F-B2B0-BB2A43DB7AB9}"/>
              </a:ext>
            </a:extLst>
          </p:cNvPr>
          <p:cNvSpPr txBox="1"/>
          <p:nvPr/>
        </p:nvSpPr>
        <p:spPr>
          <a:xfrm>
            <a:off x="7453473" y="3106835"/>
            <a:ext cx="38638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A2F4F"/>
                </a:solidFill>
              </a:rPr>
              <a:t>Figure 8: </a:t>
            </a:r>
            <a:r>
              <a:rPr lang="en-US" altLang="zh-CN" sz="1200" dirty="0" err="1">
                <a:solidFill>
                  <a:srgbClr val="2A2F4F"/>
                </a:solidFill>
              </a:rPr>
              <a:t>TiledProceduralHexTerrainGenerator</a:t>
            </a:r>
            <a:r>
              <a:rPr lang="en-US" altLang="zh-CN" sz="1200" dirty="0">
                <a:solidFill>
                  <a:srgbClr val="2A2F4F"/>
                </a:solidFill>
              </a:rPr>
              <a:t> </a:t>
            </a:r>
            <a:endParaRPr lang="zh-CN" altLang="en-US" sz="1200" dirty="0">
              <a:solidFill>
                <a:srgbClr val="2A2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77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Solving the Multi-Cut Problem: ILP + </a:t>
            </a:r>
            <a:r>
              <a:rPr lang="en-US" altLang="zh-CN" dirty="0" err="1"/>
              <a:t>Gurobi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298BF1-7017-449E-91E7-79FEA097828E}"/>
              </a:ext>
            </a:extLst>
          </p:cNvPr>
          <p:cNvSpPr txBox="1"/>
          <p:nvPr/>
        </p:nvSpPr>
        <p:spPr>
          <a:xfrm>
            <a:off x="874711" y="1249755"/>
            <a:ext cx="10456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9">
              <a:spcBef>
                <a:spcPts val="600"/>
              </a:spcBef>
            </a:pPr>
            <a:r>
              <a:rPr lang="en-US" altLang="zh-CN" sz="2000" b="1" dirty="0">
                <a:solidFill>
                  <a:schemeClr val="accent1"/>
                </a:solidFill>
              </a:rPr>
              <a:t>Challenge: </a:t>
            </a:r>
            <a:r>
              <a:rPr lang="en-US" altLang="zh-CN" sz="2000" dirty="0">
                <a:solidFill>
                  <a:schemeClr val="accent1"/>
                </a:solidFill>
              </a:rPr>
              <a:t>Multi-cut is NP-hard—exact solutions are </a:t>
            </a:r>
            <a:r>
              <a:rPr lang="en-US" altLang="zh-CN" sz="2000" b="1" dirty="0">
                <a:solidFill>
                  <a:schemeClr val="accent1"/>
                </a:solidFill>
              </a:rPr>
              <a:t>computationally expensive</a:t>
            </a:r>
            <a:r>
              <a:rPr lang="en-US" altLang="zh-CN" sz="2000" dirty="0">
                <a:solidFill>
                  <a:schemeClr val="accent1"/>
                </a:solidFill>
              </a:rPr>
              <a:t>.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4647F3C-8B9F-455A-BCAD-2445738B2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58046"/>
              </p:ext>
            </p:extLst>
          </p:nvPr>
        </p:nvGraphicFramePr>
        <p:xfrm>
          <a:off x="1020502" y="1869332"/>
          <a:ext cx="10150995" cy="4117968"/>
        </p:xfrm>
        <a:graphic>
          <a:graphicData uri="http://schemas.openxmlformats.org/drawingml/2006/table">
            <a:tbl>
              <a:tblPr/>
              <a:tblGrid>
                <a:gridCol w="3383665">
                  <a:extLst>
                    <a:ext uri="{9D8B030D-6E8A-4147-A177-3AD203B41FA5}">
                      <a16:colId xmlns:a16="http://schemas.microsoft.com/office/drawing/2014/main" val="3014615492"/>
                    </a:ext>
                  </a:extLst>
                </a:gridCol>
                <a:gridCol w="3383665">
                  <a:extLst>
                    <a:ext uri="{9D8B030D-6E8A-4147-A177-3AD203B41FA5}">
                      <a16:colId xmlns:a16="http://schemas.microsoft.com/office/drawing/2014/main" val="2186809696"/>
                    </a:ext>
                  </a:extLst>
                </a:gridCol>
                <a:gridCol w="3383665">
                  <a:extLst>
                    <a:ext uri="{9D8B030D-6E8A-4147-A177-3AD203B41FA5}">
                      <a16:colId xmlns:a16="http://schemas.microsoft.com/office/drawing/2014/main" val="27382972"/>
                    </a:ext>
                  </a:extLst>
                </a:gridCol>
              </a:tblGrid>
              <a:tr h="36973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Solution Type</a:t>
                      </a:r>
                    </a:p>
                  </a:txBody>
                  <a:tcPr marL="99715" marR="99715" marT="66477" marB="664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Limitations</a:t>
                      </a:r>
                    </a:p>
                  </a:txBody>
                  <a:tcPr marL="99715" marR="99715" marT="66477" marB="664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Gurobi</a:t>
                      </a:r>
                      <a:r>
                        <a:rPr lang="en-US" sz="1600" b="1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 ILP Advantages</a:t>
                      </a:r>
                    </a:p>
                  </a:txBody>
                  <a:tcPr marL="99715" marR="99715" marT="66477" marB="664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215001"/>
                  </a:ext>
                </a:extLst>
              </a:tr>
              <a:tr h="132681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Heuristic Algorithms</a:t>
                      </a:r>
                      <a:b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</a:br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(e.g., Genetic/Simulated Annealing)</a:t>
                      </a:r>
                    </a:p>
                  </a:txBody>
                  <a:tcPr marL="99715" marR="99715" marT="66477" marB="66477" anchor="ctr">
                    <a:lnL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9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Fast, but cannot guarantee </a:t>
                      </a:r>
                      <a:r>
                        <a:rPr lang="en-US" sz="1600" b="1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global optimality</a:t>
                      </a:r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 </a:t>
                      </a:r>
                    </a:p>
                  </a:txBody>
                  <a:tcPr marL="99715" marR="99715" marT="66477" marB="66477" anchor="ctr">
                    <a:lnL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9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Equally fast </a:t>
                      </a:r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(powered by </a:t>
                      </a:r>
                      <a:r>
                        <a:rPr lang="en-US" sz="1600" dirty="0" err="1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Gurobi’s</a:t>
                      </a:r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 industrial-grade ILP optimization) + </a:t>
                      </a:r>
                      <a:r>
                        <a:rPr lang="en-US" sz="1600" b="1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rigorously proves global optimality</a:t>
                      </a:r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 </a:t>
                      </a:r>
                    </a:p>
                  </a:txBody>
                  <a:tcPr marL="99715" marR="99715" marT="66477" marB="66477" anchor="ctr">
                    <a:lnL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9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61667"/>
                  </a:ext>
                </a:extLst>
              </a:tr>
              <a:tr h="132681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Approximation Algorithms</a:t>
                      </a:r>
                    </a:p>
                  </a:txBody>
                  <a:tcPr marL="99715" marR="99715" marT="66477" marB="66477" anchor="ctr">
                    <a:lnL w="1270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9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Has performance guarantees , but yields </a:t>
                      </a:r>
                      <a:r>
                        <a:rPr lang="en-US" sz="1600" b="1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poor results</a:t>
                      </a:r>
                      <a:endParaRPr lang="en-US" sz="1600" dirty="0">
                        <a:solidFill>
                          <a:srgbClr val="2A2F4F"/>
                        </a:solidFill>
                        <a:effectLst/>
                        <a:latin typeface="SF Pro Display"/>
                      </a:endParaRPr>
                    </a:p>
                  </a:txBody>
                  <a:tcPr marL="99715" marR="99715" marT="66477" marB="66477" anchor="ctr">
                    <a:lnL w="1270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9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No approximation; delivers </a:t>
                      </a:r>
                      <a:r>
                        <a:rPr lang="en-US" sz="1600" b="1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theoretically optimal results</a:t>
                      </a:r>
                      <a:endParaRPr lang="en-US" sz="1600" dirty="0">
                        <a:solidFill>
                          <a:srgbClr val="2A2F4F"/>
                        </a:solidFill>
                        <a:effectLst/>
                        <a:latin typeface="SF Pro Display"/>
                      </a:endParaRPr>
                    </a:p>
                  </a:txBody>
                  <a:tcPr marL="99715" marR="99715" marT="66477" marB="66477" anchor="ctr">
                    <a:lnL w="1270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90" cap="flat" cmpd="sng" algn="ctr">
                      <a:solidFill>
                        <a:srgbClr val="003E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64600"/>
                  </a:ext>
                </a:extLst>
              </a:tr>
              <a:tr h="108754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Brute-force Approach</a:t>
                      </a:r>
                    </a:p>
                  </a:txBody>
                  <a:tcPr marL="99715" marR="99715" marT="66477" marB="66477" anchor="ctr">
                    <a:lnL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Completely infeasible </a:t>
                      </a:r>
                    </a:p>
                  </a:txBody>
                  <a:tcPr marL="99715" marR="99715" marT="66477" marB="66477" anchor="ctr">
                    <a:lnL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Feasible with </a:t>
                      </a:r>
                      <a:r>
                        <a:rPr lang="en-US" sz="1600" b="1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industrial-grade speed</a:t>
                      </a:r>
                      <a:r>
                        <a:rPr lang="en-US" sz="1600" dirty="0">
                          <a:solidFill>
                            <a:srgbClr val="2A2F4F"/>
                          </a:solidFill>
                          <a:effectLst/>
                          <a:latin typeface="SF Pro Display"/>
                        </a:rPr>
                        <a:t> </a:t>
                      </a:r>
                    </a:p>
                  </a:txBody>
                  <a:tcPr marL="99715" marR="99715" marT="66477" marB="66477" anchor="ctr">
                    <a:lnL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9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6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2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298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Integration</a:t>
            </a:r>
            <a:br>
              <a:rPr lang="en-US" altLang="zh-CN" dirty="0"/>
            </a:br>
            <a:r>
              <a:rPr lang="en-US" altLang="zh-CN" sz="1800" dirty="0"/>
              <a:t>Unity </a:t>
            </a:r>
            <a:r>
              <a:rPr lang="zh-CN" altLang="en-US" sz="1800" dirty="0"/>
              <a:t>→</a:t>
            </a:r>
            <a:r>
              <a:rPr lang="en-US" altLang="zh-CN" sz="1800" dirty="0"/>
              <a:t> Python Cross-Language Integration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E57ACF-DB6F-426B-B0F6-599C51E2F93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dirty="0"/>
              <a:t>C# Process Class Launches Python Process</a:t>
            </a:r>
          </a:p>
          <a:p>
            <a:endParaRPr lang="zh-CN" altLang="en-US" dirty="0"/>
          </a:p>
          <a:p>
            <a:r>
              <a:rPr lang="en-US" altLang="zh-CN" dirty="0"/>
              <a:t>JSON File - Exchange Medium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Input</a:t>
            </a:r>
            <a:r>
              <a:rPr lang="en-US" altLang="zh-CN" b="0" dirty="0"/>
              <a:t>: Graph structure, edge weight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Output</a:t>
            </a:r>
            <a:r>
              <a:rPr lang="en-US" altLang="zh-CN" b="0" dirty="0"/>
              <a:t>: Cut edges, optimal cost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E0C2E5D-967A-47B7-9F61-06D43C8D9BF7}"/>
              </a:ext>
            </a:extLst>
          </p:cNvPr>
          <p:cNvGrpSpPr/>
          <p:nvPr/>
        </p:nvGrpSpPr>
        <p:grpSpPr>
          <a:xfrm>
            <a:off x="6473082" y="1063783"/>
            <a:ext cx="5447211" cy="4730433"/>
            <a:chOff x="5316086" y="1111567"/>
            <a:chExt cx="5447211" cy="473043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73621CE-BB39-4678-BE62-FDAA8EC73F2C}"/>
                </a:ext>
              </a:extLst>
            </p:cNvPr>
            <p:cNvSpPr/>
            <p:nvPr/>
          </p:nvSpPr>
          <p:spPr>
            <a:xfrm>
              <a:off x="5316086" y="2086980"/>
              <a:ext cx="1019400" cy="1461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Unity (C#)</a:t>
              </a:r>
            </a:p>
            <a:p>
              <a:pPr algn="ctr"/>
              <a:endParaRPr lang="en-US" altLang="zh-CN" sz="1200" dirty="0"/>
            </a:p>
            <a:p>
              <a:pPr algn="ctr"/>
              <a:r>
                <a:rPr lang="en-US" altLang="zh-CN" sz="1200" dirty="0"/>
                <a:t>Provide data(</a:t>
              </a:r>
              <a:r>
                <a:rPr lang="en-US" altLang="zh-CN" sz="1200" dirty="0" err="1"/>
                <a:t>nodes,edges</a:t>
              </a:r>
              <a:r>
                <a:rPr lang="en-US" altLang="zh-CN" sz="1200" dirty="0"/>
                <a:t>)</a:t>
              </a:r>
              <a:endParaRPr lang="zh-CN" altLang="en-US" sz="12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0D911C4-963E-47D6-BEEF-51267439493C}"/>
                </a:ext>
              </a:extLst>
            </p:cNvPr>
            <p:cNvSpPr/>
            <p:nvPr/>
          </p:nvSpPr>
          <p:spPr>
            <a:xfrm>
              <a:off x="7154217" y="2086980"/>
              <a:ext cx="1019400" cy="1461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C# Process </a:t>
              </a:r>
            </a:p>
            <a:p>
              <a:pPr algn="ctr"/>
              <a:endParaRPr lang="en-US" altLang="zh-CN" sz="1200" dirty="0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FC1C2022-D55C-46E3-8D0C-0EE828064A4D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335486" y="2817575"/>
              <a:ext cx="81873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C26D20-90BC-4995-B584-E8809273BA37}"/>
                </a:ext>
              </a:extLst>
            </p:cNvPr>
            <p:cNvSpPr/>
            <p:nvPr/>
          </p:nvSpPr>
          <p:spPr>
            <a:xfrm>
              <a:off x="9006780" y="2086980"/>
              <a:ext cx="1019400" cy="1461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Python</a:t>
              </a:r>
            </a:p>
            <a:p>
              <a:pPr algn="ctr"/>
              <a:endParaRPr lang="en-US" altLang="zh-CN" sz="1200" dirty="0"/>
            </a:p>
            <a:p>
              <a:pPr algn="ctr"/>
              <a:r>
                <a:rPr lang="en-US" altLang="zh-CN" sz="1200" dirty="0"/>
                <a:t>Build ILP Model</a:t>
              </a:r>
              <a:endParaRPr lang="zh-CN" altLang="en-US" sz="1200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3BDFC45-333B-4BE3-880E-165B212AC223}"/>
                </a:ext>
              </a:extLst>
            </p:cNvPr>
            <p:cNvCxnSpPr/>
            <p:nvPr/>
          </p:nvCxnSpPr>
          <p:spPr>
            <a:xfrm>
              <a:off x="8173617" y="2817575"/>
              <a:ext cx="81873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827E4A0-BB4C-41D9-9E19-4628156CD272}"/>
                </a:ext>
              </a:extLst>
            </p:cNvPr>
            <p:cNvCxnSpPr>
              <a:cxnSpLocks/>
            </p:cNvCxnSpPr>
            <p:nvPr/>
          </p:nvCxnSpPr>
          <p:spPr>
            <a:xfrm>
              <a:off x="9339198" y="3548169"/>
              <a:ext cx="0" cy="83721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B17157B-E9BE-442A-80D2-C9ED902F3971}"/>
                </a:ext>
              </a:extLst>
            </p:cNvPr>
            <p:cNvSpPr/>
            <p:nvPr/>
          </p:nvSpPr>
          <p:spPr>
            <a:xfrm>
              <a:off x="9006780" y="4380810"/>
              <a:ext cx="1019400" cy="1461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 err="1"/>
                <a:t>Gurobi</a:t>
              </a:r>
              <a:r>
                <a:rPr lang="en-US" altLang="zh-CN" sz="1200" b="1" dirty="0"/>
                <a:t> Solver</a:t>
              </a:r>
            </a:p>
            <a:p>
              <a:pPr algn="ctr"/>
              <a:endParaRPr lang="en-US" altLang="zh-CN" sz="1200" dirty="0"/>
            </a:p>
            <a:p>
              <a:pPr algn="ctr"/>
              <a:r>
                <a:rPr lang="en-US" altLang="zh-CN" sz="1200" dirty="0"/>
                <a:t>Find Optimal Solution</a:t>
              </a:r>
              <a:endParaRPr lang="zh-CN" altLang="en-US" sz="1200" dirty="0"/>
            </a:p>
          </p:txBody>
        </p: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ED792B01-D613-4C2D-9A20-69B8A74D17F8}"/>
                </a:ext>
              </a:extLst>
            </p:cNvPr>
            <p:cNvCxnSpPr>
              <a:cxnSpLocks/>
              <a:stCxn id="11" idx="0"/>
              <a:endCxn id="2" idx="0"/>
            </p:cNvCxnSpPr>
            <p:nvPr/>
          </p:nvCxnSpPr>
          <p:spPr>
            <a:xfrm rot="16200000" flipV="1">
              <a:off x="7671133" y="241633"/>
              <a:ext cx="12700" cy="3690694"/>
            </a:xfrm>
            <a:prstGeom prst="bentConnector3">
              <a:avLst>
                <a:gd name="adj1" fmla="val 4444898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5618679-ACFB-4398-BE98-B1B0E6C897AB}"/>
                </a:ext>
              </a:extLst>
            </p:cNvPr>
            <p:cNvSpPr txBox="1"/>
            <p:nvPr/>
          </p:nvSpPr>
          <p:spPr>
            <a:xfrm>
              <a:off x="6616653" y="1111567"/>
              <a:ext cx="2303412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2A2F4F"/>
                  </a:solidFill>
                </a:rPr>
                <a:t>Return Solution</a:t>
              </a:r>
              <a:endParaRPr lang="zh-CN" altLang="en-US" b="1" dirty="0">
                <a:solidFill>
                  <a:srgbClr val="2A2F4F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8A3D22E-543B-48E3-A102-DD3142DA8570}"/>
                </a:ext>
              </a:extLst>
            </p:cNvPr>
            <p:cNvSpPr txBox="1"/>
            <p:nvPr/>
          </p:nvSpPr>
          <p:spPr>
            <a:xfrm>
              <a:off x="6372808" y="2443857"/>
              <a:ext cx="811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2A2F4F"/>
                  </a:solidFill>
                </a:rPr>
                <a:t>Create</a:t>
              </a:r>
              <a:endParaRPr lang="zh-CN" altLang="en-US" sz="1400" b="1" dirty="0">
                <a:solidFill>
                  <a:srgbClr val="2A2F4F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FB33DB6-06AC-40E1-80D3-F79785FC3F3D}"/>
                </a:ext>
              </a:extLst>
            </p:cNvPr>
            <p:cNvSpPr txBox="1"/>
            <p:nvPr/>
          </p:nvSpPr>
          <p:spPr>
            <a:xfrm>
              <a:off x="8224802" y="2454316"/>
              <a:ext cx="716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2A2F4F"/>
                  </a:solidFill>
                </a:rPr>
                <a:t>Start</a:t>
              </a:r>
              <a:endParaRPr lang="zh-CN" altLang="en-US" sz="1400" b="1" dirty="0">
                <a:solidFill>
                  <a:srgbClr val="2A2F4F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5627C1F-3B34-464F-A14A-6A9D24460EC7}"/>
                </a:ext>
              </a:extLst>
            </p:cNvPr>
            <p:cNvSpPr txBox="1"/>
            <p:nvPr/>
          </p:nvSpPr>
          <p:spPr>
            <a:xfrm>
              <a:off x="8675782" y="3763473"/>
              <a:ext cx="811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2A2F4F"/>
                  </a:solidFill>
                </a:rPr>
                <a:t>Call</a:t>
              </a:r>
              <a:endParaRPr lang="zh-CN" altLang="en-US" sz="1400" b="1" dirty="0">
                <a:solidFill>
                  <a:srgbClr val="2A2F4F"/>
                </a:solidFill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779CAA4-08FE-4B94-AC91-1956B8D34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0852" y="3554521"/>
              <a:ext cx="0" cy="8262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4EFAEF2-6B3B-4407-8D1D-CC65208A8985}"/>
                </a:ext>
              </a:extLst>
            </p:cNvPr>
            <p:cNvSpPr txBox="1"/>
            <p:nvPr/>
          </p:nvSpPr>
          <p:spPr>
            <a:xfrm>
              <a:off x="9721524" y="3730140"/>
              <a:ext cx="1041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2A2F4F"/>
                  </a:solidFill>
                </a:rPr>
                <a:t>Return Solution</a:t>
              </a:r>
              <a:endParaRPr lang="zh-CN" altLang="en-US" sz="1400" b="1" dirty="0">
                <a:solidFill>
                  <a:srgbClr val="2A2F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946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Gamification Design</a:t>
            </a:r>
            <a:br>
              <a:rPr lang="en-US" altLang="zh-CN" b="1" dirty="0">
                <a:effectLst/>
              </a:rPr>
            </a:br>
            <a:r>
              <a:rPr lang="en-US" altLang="zh-CN" sz="1800" b="1" dirty="0">
                <a:effectLst/>
              </a:rPr>
              <a:t>Alliance Territory Coloring</a:t>
            </a:r>
            <a:br>
              <a:rPr lang="en-US" altLang="zh-CN" b="1" dirty="0">
                <a:effectLst/>
              </a:rPr>
            </a:b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14DA6F7-48ED-4009-BE31-EB0BF002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6" r="54969"/>
          <a:stretch/>
        </p:blipFill>
        <p:spPr>
          <a:xfrm>
            <a:off x="6913947" y="677779"/>
            <a:ext cx="5278053" cy="51425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E7FEFC3-8B90-46D4-AD43-18D6249517F3}"/>
              </a:ext>
            </a:extLst>
          </p:cNvPr>
          <p:cNvSpPr txBox="1"/>
          <p:nvPr/>
        </p:nvSpPr>
        <p:spPr>
          <a:xfrm>
            <a:off x="819877" y="1503510"/>
            <a:ext cx="6094070" cy="21698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269">
              <a:spcBef>
                <a:spcPts val="600"/>
              </a:spcBef>
            </a:pPr>
            <a:r>
              <a:rPr lang="zh-CN" altLang="en-US" sz="2000" b="1" dirty="0">
                <a:solidFill>
                  <a:schemeClr val="accent1"/>
                </a:solidFill>
              </a:rPr>
              <a:t>Principle</a:t>
            </a:r>
          </a:p>
          <a:p>
            <a:pPr defTabSz="914269">
              <a:spcBef>
                <a:spcPts val="600"/>
              </a:spcBef>
            </a:pPr>
            <a:r>
              <a:rPr lang="zh-CN" altLang="en-US" sz="2000" dirty="0">
                <a:solidFill>
                  <a:schemeClr val="accent1"/>
                </a:solidFill>
              </a:rPr>
              <a:t>Based on the </a:t>
            </a:r>
            <a:r>
              <a:rPr lang="zh-CN" altLang="en-US" sz="2000" b="1" dirty="0">
                <a:solidFill>
                  <a:schemeClr val="accent1"/>
                </a:solidFill>
              </a:rPr>
              <a:t>Nearest Neighbor Algorithm </a:t>
            </a:r>
            <a:r>
              <a:rPr lang="zh-CN" altLang="en-US" sz="2000" dirty="0">
                <a:solidFill>
                  <a:schemeClr val="accent1"/>
                </a:solidFill>
              </a:rPr>
              <a:t>to allocate terrain tiles to city-states</a:t>
            </a:r>
            <a:endParaRPr lang="zh-CN" altLang="en-US" sz="2000" b="1" dirty="0">
              <a:solidFill>
                <a:schemeClr val="accent1"/>
              </a:solidFill>
            </a:endParaRPr>
          </a:p>
          <a:p>
            <a:pPr defTabSz="914269">
              <a:spcBef>
                <a:spcPts val="600"/>
              </a:spcBef>
            </a:pPr>
            <a:r>
              <a:rPr lang="zh-CN" altLang="en-US" sz="2000" b="1" dirty="0">
                <a:solidFill>
                  <a:schemeClr val="accent1"/>
                </a:solidFill>
              </a:rPr>
              <a:t>Function</a:t>
            </a:r>
          </a:p>
          <a:p>
            <a:pPr defTabSz="914269">
              <a:spcBef>
                <a:spcPts val="600"/>
              </a:spcBef>
            </a:pPr>
            <a:r>
              <a:rPr lang="zh-CN" altLang="en-US" sz="2000" dirty="0">
                <a:solidFill>
                  <a:schemeClr val="accent1"/>
                </a:solidFill>
              </a:rPr>
              <a:t>Establish the correspondence between city-states and terrain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5D5178A-C11D-4468-9E65-2661222B2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286" y="3673335"/>
            <a:ext cx="3192545" cy="21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70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Gamification Design</a:t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sz="1800" dirty="0"/>
              <a:t>Weight and Difficulty System Architecture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960749-4516-4D49-8091-06240A59006A}"/>
              </a:ext>
            </a:extLst>
          </p:cNvPr>
          <p:cNvSpPr/>
          <p:nvPr/>
        </p:nvSpPr>
        <p:spPr>
          <a:xfrm>
            <a:off x="740780" y="1504708"/>
            <a:ext cx="8652070" cy="428263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0A3C31-8694-4669-9C35-30934E9E9085}"/>
              </a:ext>
            </a:extLst>
          </p:cNvPr>
          <p:cNvSpPr/>
          <p:nvPr/>
        </p:nvSpPr>
        <p:spPr>
          <a:xfrm>
            <a:off x="1111170" y="1701479"/>
            <a:ext cx="1617764" cy="172752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Infinite Level System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D81CAB-4DCF-46A2-928A-510FED09EF6C}"/>
              </a:ext>
            </a:extLst>
          </p:cNvPr>
          <p:cNvSpPr/>
          <p:nvPr/>
        </p:nvSpPr>
        <p:spPr>
          <a:xfrm>
            <a:off x="1111170" y="3744410"/>
            <a:ext cx="1617764" cy="172752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Difficulty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Hard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A3A724-342E-473C-85CC-FFC416E6DBF8}"/>
              </a:ext>
            </a:extLst>
          </p:cNvPr>
          <p:cNvSpPr/>
          <p:nvPr/>
        </p:nvSpPr>
        <p:spPr>
          <a:xfrm>
            <a:off x="3555365" y="1701478"/>
            <a:ext cx="2431850" cy="37704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Level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Node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Cut Limit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Time Limit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Penalty Edges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8669F8E-3CBE-4D2D-B91B-00862B1A0F9B}"/>
              </a:ext>
            </a:extLst>
          </p:cNvPr>
          <p:cNvSpPr/>
          <p:nvPr/>
        </p:nvSpPr>
        <p:spPr>
          <a:xfrm>
            <a:off x="2799150" y="2389450"/>
            <a:ext cx="719194" cy="351580"/>
          </a:xfrm>
          <a:prstGeom prst="rightArrow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1A559C7-2D43-44D4-9518-DBC49A9FF5DA}"/>
              </a:ext>
            </a:extLst>
          </p:cNvPr>
          <p:cNvSpPr/>
          <p:nvPr/>
        </p:nvSpPr>
        <p:spPr>
          <a:xfrm>
            <a:off x="2799150" y="4432381"/>
            <a:ext cx="719194" cy="351580"/>
          </a:xfrm>
          <a:prstGeom prst="rightArrow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485817-6452-4117-929B-19548CD7DFE1}"/>
              </a:ext>
            </a:extLst>
          </p:cNvPr>
          <p:cNvSpPr/>
          <p:nvPr/>
        </p:nvSpPr>
        <p:spPr>
          <a:xfrm>
            <a:off x="6624584" y="1701478"/>
            <a:ext cx="2628918" cy="37704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Weight Balancing Mechanism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Weight Balancing Mechanism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Smart Flip Algorithm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0A03A221-30FA-4CE0-A5A5-20E681E62820}"/>
              </a:ext>
            </a:extLst>
          </p:cNvPr>
          <p:cNvSpPr/>
          <p:nvPr/>
        </p:nvSpPr>
        <p:spPr>
          <a:xfrm>
            <a:off x="6024236" y="3470234"/>
            <a:ext cx="600348" cy="351580"/>
          </a:xfrm>
          <a:prstGeom prst="rightArrow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34C2199-7672-46CD-B23D-50DBD9AA840F}"/>
              </a:ext>
            </a:extLst>
          </p:cNvPr>
          <p:cNvSpPr/>
          <p:nvPr/>
        </p:nvSpPr>
        <p:spPr>
          <a:xfrm>
            <a:off x="9505891" y="3470234"/>
            <a:ext cx="600348" cy="351580"/>
          </a:xfrm>
          <a:prstGeom prst="rightArrow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ECD0455-70C2-404A-9BC5-149A8507D187}"/>
              </a:ext>
            </a:extLst>
          </p:cNvPr>
          <p:cNvSpPr/>
          <p:nvPr/>
        </p:nvSpPr>
        <p:spPr>
          <a:xfrm>
            <a:off x="10219280" y="2880649"/>
            <a:ext cx="1617764" cy="172752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Levels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42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AEE941E8-2134-412D-8FAF-8AF87155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1785553" cy="984885"/>
          </a:xfrm>
        </p:spPr>
        <p:txBody>
          <a:bodyPr/>
          <a:lstStyle/>
          <a:p>
            <a:r>
              <a:rPr lang="en-US" altLang="zh-CN" dirty="0"/>
              <a:t>Prospect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6E793131-C22C-49C2-8198-70C5F6CC4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65" cy="49244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33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5219B2-A7FC-4529-BC50-57AFA46D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Prospect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DF832E-7C7D-48B4-B89C-4C9E4D6100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effectLst/>
              </a:rPr>
              <a:t>Optimize territory display </a:t>
            </a:r>
            <a:r>
              <a:rPr lang="en-US" altLang="zh-CN" u="sng" dirty="0">
                <a:effectLst/>
              </a:rPr>
              <a:t>performance</a:t>
            </a:r>
            <a:r>
              <a:rPr lang="en-US" altLang="zh-CN" dirty="0">
                <a:effectLst/>
              </a:rPr>
              <a:t> and resolve lag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effectLst/>
              </a:rPr>
              <a:t>Add </a:t>
            </a:r>
            <a:r>
              <a:rPr lang="en-US" altLang="zh-CN" u="sng" dirty="0">
                <a:effectLst/>
              </a:rPr>
              <a:t>random events </a:t>
            </a:r>
            <a:r>
              <a:rPr lang="en-US" altLang="zh-CN" dirty="0">
                <a:effectLst/>
              </a:rPr>
              <a:t>to change edge weights</a:t>
            </a:r>
          </a:p>
          <a:p>
            <a:pPr marL="537750" lvl="2" indent="-285750"/>
            <a:r>
              <a:rPr lang="en-US" altLang="zh-CN" dirty="0"/>
              <a:t>Hostile city-states actively repair cut edges for confrontation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Mountains, rivers, forests modify edge weights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362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AEE941E8-2134-412D-8FAF-8AF87155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3734805" cy="492443"/>
          </a:xfrm>
        </p:spPr>
        <p:txBody>
          <a:bodyPr/>
          <a:lstStyle/>
          <a:p>
            <a:r>
              <a:rPr lang="en-US" altLang="zh-CN" err="1"/>
              <a:t>TilemapGenerator</a:t>
            </a:r>
            <a:endParaRPr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6E793131-C22C-49C2-8198-70C5F6CC4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65" cy="49244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61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Multicut</a:t>
            </a:r>
            <a:r>
              <a:rPr lang="en-US" altLang="zh-CN"/>
              <a:t> Problem</a:t>
            </a: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E57ACF-DB6F-426B-B0F6-599C51E2F9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162051"/>
            <a:ext cx="5945187" cy="2181224"/>
          </a:xfrm>
        </p:spPr>
        <p:txBody>
          <a:bodyPr/>
          <a:lstStyle/>
          <a:p>
            <a:r>
              <a:rPr lang="en-US" altLang="zh-CN" sz="1800"/>
              <a:t>Academic Foundation: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b="0"/>
              <a:t>Belongs to the family of combinatorial optimization and graph partitioning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b="0"/>
              <a:t>Key Validity Constraint: </a:t>
            </a:r>
            <a:r>
              <a:rPr lang="en-US" altLang="zh-CN" sz="1600"/>
              <a:t>No cycle is allowed to be cut by only one edge (Cycle Inequalities)</a:t>
            </a:r>
            <a:endParaRPr lang="en-US" altLang="zh-CN" sz="1600" b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b="0"/>
              <a:t>Known to be </a:t>
            </a:r>
            <a:r>
              <a:rPr lang="en-US" altLang="zh-CN" sz="1600"/>
              <a:t>NP-hard</a:t>
            </a:r>
            <a:r>
              <a:rPr lang="en-US" altLang="zh-CN" sz="1600" b="0"/>
              <a:t>, commonly solved using ILP for optimal solution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A7C1BCCF-9257-470A-9D77-2523076E5609}"/>
              </a:ext>
            </a:extLst>
          </p:cNvPr>
          <p:cNvSpPr txBox="1">
            <a:spLocks/>
          </p:cNvSpPr>
          <p:nvPr/>
        </p:nvSpPr>
        <p:spPr>
          <a:xfrm>
            <a:off x="874712" y="3342629"/>
            <a:ext cx="5945187" cy="290577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8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Typical 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Image Segmentation: Similar pixels are kept in the same cluster, dissimilar pixels are separated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Social Network Analysis (Community Detection): Friendly relationships are aggregated, conflicting relationships are cut</a:t>
            </a:r>
            <a:endParaRPr lang="zh-CN" altLang="en-US" sz="160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3F3DB8-D9BD-454C-9FC0-61558878F6F0}"/>
              </a:ext>
            </a:extLst>
          </p:cNvPr>
          <p:cNvGrpSpPr/>
          <p:nvPr/>
        </p:nvGrpSpPr>
        <p:grpSpPr>
          <a:xfrm>
            <a:off x="8284369" y="1307969"/>
            <a:ext cx="2386058" cy="1843998"/>
            <a:chOff x="7024687" y="794427"/>
            <a:chExt cx="3019425" cy="246471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ED67075-4E08-47A8-B684-03A423072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475" y="794427"/>
              <a:ext cx="2609850" cy="207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8B2B0B0-04B2-4915-8F64-F856D3A2F28D}"/>
                </a:ext>
              </a:extLst>
            </p:cNvPr>
            <p:cNvSpPr txBox="1"/>
            <p:nvPr/>
          </p:nvSpPr>
          <p:spPr>
            <a:xfrm>
              <a:off x="7024687" y="2797472"/>
              <a:ext cx="3019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altLang="zh-CN" sz="1200">
                  <a:solidFill>
                    <a:srgbClr val="2A2F4F"/>
                  </a:solidFill>
                </a:rPr>
                <a:t>Figure 1: Multicut Example</a:t>
              </a:r>
            </a:p>
            <a:p>
              <a:pPr algn="ctr"/>
              <a:r>
                <a:rPr lang="fr-FR" altLang="zh-CN" sz="1200">
                  <a:solidFill>
                    <a:srgbClr val="2A2F4F"/>
                  </a:solidFill>
                </a:rPr>
                <a:t>Source: Swoboda et al. (2017)</a:t>
              </a:r>
              <a:endParaRPr lang="zh-CN" altLang="en-US" sz="1200">
                <a:solidFill>
                  <a:srgbClr val="2A2F4F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750F43-C376-45A1-B22A-2E210D01732D}"/>
              </a:ext>
            </a:extLst>
          </p:cNvPr>
          <p:cNvGrpSpPr/>
          <p:nvPr/>
        </p:nvGrpSpPr>
        <p:grpSpPr>
          <a:xfrm>
            <a:off x="6819900" y="3706033"/>
            <a:ext cx="2928938" cy="1609725"/>
            <a:chOff x="7205662" y="2870877"/>
            <a:chExt cx="3019425" cy="252186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49BB283-4ADF-4CF9-9EA0-F8E4D12781F9}"/>
                </a:ext>
              </a:extLst>
            </p:cNvPr>
            <p:cNvSpPr txBox="1"/>
            <p:nvPr/>
          </p:nvSpPr>
          <p:spPr>
            <a:xfrm>
              <a:off x="7205662" y="4931072"/>
              <a:ext cx="3019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altLang="zh-CN" sz="1200">
                  <a:solidFill>
                    <a:srgbClr val="2A2F4F"/>
                  </a:solidFill>
                </a:rPr>
                <a:t>Figure 2: Image Segmentation Example</a:t>
              </a:r>
            </a:p>
            <a:p>
              <a:pPr algn="ctr"/>
              <a:r>
                <a:rPr lang="fr-FR" altLang="zh-CN" sz="1200">
                  <a:solidFill>
                    <a:srgbClr val="2A2F4F"/>
                  </a:solidFill>
                </a:rPr>
                <a:t>Source: Mindy Support</a:t>
              </a:r>
              <a:endParaRPr lang="zh-CN" altLang="en-US" sz="1200">
                <a:solidFill>
                  <a:srgbClr val="2A2F4F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5DCA677-C0B4-4E77-94A9-33A7F5962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9030" y="2870877"/>
              <a:ext cx="1752690" cy="1955901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73941D2-2F82-4805-94D1-2419F07F6CDD}"/>
              </a:ext>
            </a:extLst>
          </p:cNvPr>
          <p:cNvGrpSpPr/>
          <p:nvPr/>
        </p:nvGrpSpPr>
        <p:grpSpPr>
          <a:xfrm>
            <a:off x="9134452" y="3717872"/>
            <a:ext cx="2928938" cy="1949532"/>
            <a:chOff x="7205662" y="2889424"/>
            <a:chExt cx="3019425" cy="305421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99186DD-6CEE-47AD-AA7A-5C9FCE849B87}"/>
                </a:ext>
              </a:extLst>
            </p:cNvPr>
            <p:cNvSpPr txBox="1"/>
            <p:nvPr/>
          </p:nvSpPr>
          <p:spPr>
            <a:xfrm>
              <a:off x="7205662" y="4931072"/>
              <a:ext cx="3019425" cy="101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altLang="zh-CN" sz="1200">
                  <a:solidFill>
                    <a:srgbClr val="2A2F4F"/>
                  </a:solidFill>
                </a:rPr>
                <a:t>Figure 3: Community Detection Example</a:t>
              </a:r>
            </a:p>
            <a:p>
              <a:pPr algn="ctr"/>
              <a:r>
                <a:rPr lang="fr-FR" altLang="zh-CN" sz="1200">
                  <a:solidFill>
                    <a:srgbClr val="2A2F4F"/>
                  </a:solidFill>
                </a:rPr>
                <a:t>Source: Liu et al. (2020)</a:t>
              </a:r>
              <a:endParaRPr lang="zh-CN" altLang="en-US" sz="1200">
                <a:solidFill>
                  <a:srgbClr val="2A2F4F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05A275B-4C55-44D8-B038-348151BE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39030" y="2889424"/>
              <a:ext cx="1752690" cy="1918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94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5219B2-A7FC-4529-BC50-57AFA46D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F90A9-F9DE-4351-9402-B842E6DF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3" y="1904509"/>
            <a:ext cx="5107334" cy="32355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D31A6C-E51D-4B4B-9F09-9CA90E980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73" y="1904509"/>
            <a:ext cx="5815441" cy="32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756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EF9B0-8870-4AC0-B3BE-D491732B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Tilemap</a:t>
            </a:r>
            <a:r>
              <a:rPr lang="zh-CN" altLang="en-US"/>
              <a:t>系统与普通坐标转换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250027-05D7-4B75-B046-CF018167DE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8AFB58-2691-498F-AFD4-B6333D36E26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26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493BC-31AE-4133-BF8A-EE754AF8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无效切割阻碍的实现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AE4C9D-0DB9-461F-BF63-0D0D2866C0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338C3E-1C47-48E3-8CF1-9D91EA007A5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63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470BA-4E65-4122-A9C5-E0073CB0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权重平衡机制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67A9CA-357D-4CB8-8374-989D25449FCF}"/>
              </a:ext>
            </a:extLst>
          </p:cNvPr>
          <p:cNvSpPr txBox="1"/>
          <p:nvPr/>
        </p:nvSpPr>
        <p:spPr>
          <a:xfrm>
            <a:off x="874712" y="910998"/>
            <a:ext cx="10788649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/>
              <a:t>**问题背景**</a:t>
            </a:r>
          </a:p>
          <a:p>
            <a:r>
              <a:rPr lang="zh-CN" altLang="en-US" sz="1000"/>
              <a:t>• 随机权重生成可能导致分布不均</a:t>
            </a:r>
          </a:p>
          <a:p>
            <a:r>
              <a:rPr lang="zh-CN" altLang="en-US" sz="1000"/>
              <a:t>• 三角形内全是负数边的情况</a:t>
            </a:r>
          </a:p>
          <a:p>
            <a:r>
              <a:rPr lang="zh-CN" altLang="en-US" sz="1000"/>
              <a:t>• 最优解为0的无聊局面</a:t>
            </a:r>
          </a:p>
          <a:p>
            <a:r>
              <a:rPr lang="zh-CN" altLang="en-US" sz="1000"/>
              <a:t>• 影响游戏挑战性和可玩性</a:t>
            </a:r>
          </a:p>
          <a:p>
            <a:endParaRPr lang="zh-CN" altLang="en-US" sz="1000"/>
          </a:p>
          <a:p>
            <a:r>
              <a:rPr lang="zh-CN" altLang="en-US" sz="1000"/>
              <a:t>**平衡策略**</a:t>
            </a:r>
          </a:p>
          <a:p>
            <a:r>
              <a:rPr lang="zh-CN" altLang="en-US" sz="1000"/>
              <a:t>• 负边比例控制：确保35%负权重边</a:t>
            </a:r>
          </a:p>
          <a:p>
            <a:r>
              <a:rPr lang="zh-CN" altLang="en-US" sz="1000"/>
              <a:t>• 最小负边数量：至少3条负权重边</a:t>
            </a:r>
          </a:p>
          <a:p>
            <a:r>
              <a:rPr lang="zh-CN" altLang="en-US" sz="1000"/>
              <a:t>• 智能翻转算法：将最小正权重边变负</a:t>
            </a:r>
          </a:p>
          <a:p>
            <a:r>
              <a:rPr lang="zh-CN" altLang="en-US" sz="1000"/>
              <a:t>• 保守调整：只翻转必要的边数量</a:t>
            </a:r>
          </a:p>
          <a:p>
            <a:endParaRPr lang="zh-CN" altLang="en-US" sz="1000"/>
          </a:p>
          <a:p>
            <a:r>
              <a:rPr lang="zh-CN" altLang="en-US" sz="1000"/>
              <a:t>**智能翻转算法详解**</a:t>
            </a:r>
          </a:p>
          <a:p>
            <a:r>
              <a:rPr lang="en-US" altLang="zh-CN" sz="1000"/>
              <a:t>• </a:t>
            </a:r>
            <a:r>
              <a:rPr lang="zh-CN" altLang="en-US" sz="1000"/>
              <a:t>步骤</a:t>
            </a:r>
            <a:r>
              <a:rPr lang="en-US" altLang="zh-CN" sz="1000"/>
              <a:t>1</a:t>
            </a:r>
            <a:r>
              <a:rPr lang="zh-CN" altLang="en-US" sz="1000"/>
              <a:t>：统计当前负边比例和数量</a:t>
            </a:r>
          </a:p>
          <a:p>
            <a:r>
              <a:rPr lang="en-US" altLang="zh-CN" sz="1000"/>
              <a:t>• </a:t>
            </a:r>
            <a:r>
              <a:rPr lang="zh-CN" altLang="en-US" sz="1000"/>
              <a:t>步骤</a:t>
            </a:r>
            <a:r>
              <a:rPr lang="en-US" altLang="zh-CN" sz="1000"/>
              <a:t>2</a:t>
            </a:r>
            <a:r>
              <a:rPr lang="zh-CN" altLang="en-US" sz="1000"/>
              <a:t>：计算需要翻转的边数量</a:t>
            </a:r>
          </a:p>
          <a:p>
            <a:r>
              <a:rPr lang="en-US" altLang="zh-CN" sz="1000"/>
              <a:t>• </a:t>
            </a:r>
            <a:r>
              <a:rPr lang="zh-CN" altLang="en-US" sz="1000"/>
              <a:t>步骤</a:t>
            </a:r>
            <a:r>
              <a:rPr lang="en-US" altLang="zh-CN" sz="1000"/>
              <a:t>3</a:t>
            </a:r>
            <a:r>
              <a:rPr lang="zh-CN" altLang="en-US" sz="1000"/>
              <a:t>：收集所有正权重边</a:t>
            </a:r>
          </a:p>
          <a:p>
            <a:r>
              <a:rPr lang="en-US" altLang="zh-CN" sz="1000"/>
              <a:t>• </a:t>
            </a:r>
            <a:r>
              <a:rPr lang="zh-CN" altLang="en-US" sz="1000"/>
              <a:t>步骤</a:t>
            </a:r>
            <a:r>
              <a:rPr lang="en-US" altLang="zh-CN" sz="1000"/>
              <a:t>4</a:t>
            </a:r>
            <a:r>
              <a:rPr lang="zh-CN" altLang="en-US" sz="1000"/>
              <a:t>：按权重从小到大排序</a:t>
            </a:r>
          </a:p>
          <a:p>
            <a:r>
              <a:rPr lang="en-US" altLang="zh-CN" sz="1000"/>
              <a:t>• </a:t>
            </a:r>
            <a:r>
              <a:rPr lang="zh-CN" altLang="en-US" sz="1000"/>
              <a:t>步骤</a:t>
            </a:r>
            <a:r>
              <a:rPr lang="en-US" altLang="zh-CN" sz="1000"/>
              <a:t>5</a:t>
            </a:r>
            <a:r>
              <a:rPr lang="zh-CN" altLang="en-US" sz="1000"/>
              <a:t>：优先翻转最小正权重边</a:t>
            </a:r>
          </a:p>
          <a:p>
            <a:r>
              <a:rPr lang="en-US" altLang="zh-CN" sz="1000"/>
              <a:t>• </a:t>
            </a:r>
            <a:r>
              <a:rPr lang="zh-CN" altLang="en-US" sz="1000"/>
              <a:t>步骤</a:t>
            </a:r>
            <a:r>
              <a:rPr lang="en-US" altLang="zh-CN" sz="1000"/>
              <a:t>6</a:t>
            </a:r>
            <a:r>
              <a:rPr lang="zh-CN" altLang="en-US" sz="1000"/>
              <a:t>：将正权重变为负权重</a:t>
            </a:r>
          </a:p>
          <a:p>
            <a:r>
              <a:rPr lang="zh-CN" altLang="en-US" sz="1000"/>
              <a:t>**效果验证**</a:t>
            </a:r>
          </a:p>
          <a:p>
            <a:r>
              <a:rPr lang="zh-CN" altLang="en-US" sz="1000"/>
              <a:t>• 确保每关都有足够的负权重边</a:t>
            </a:r>
          </a:p>
          <a:p>
            <a:r>
              <a:rPr lang="zh-CN" altLang="en-US" sz="1000"/>
              <a:t>• 保持游戏的挑战性和策略性</a:t>
            </a:r>
          </a:p>
          <a:p>
            <a:r>
              <a:rPr lang="zh-CN" altLang="en-US" sz="1000"/>
              <a:t>• 避免最优解为0的简单局面</a:t>
            </a:r>
          </a:p>
          <a:p>
            <a:r>
              <a:rPr lang="zh-CN" altLang="en-US" sz="1000"/>
              <a:t>• 提升整体游戏体验</a:t>
            </a:r>
          </a:p>
          <a:p>
            <a:endParaRPr lang="zh-CN" altLang="en-US" sz="1000"/>
          </a:p>
          <a:p>
            <a:r>
              <a:rPr lang="zh-CN" altLang="en-US" sz="1000"/>
              <a:t>**技术亮点**</a:t>
            </a:r>
          </a:p>
          <a:p>
            <a:r>
              <a:rPr lang="zh-CN" altLang="en-US" sz="1000"/>
              <a:t>• 动态权重平衡算法</a:t>
            </a:r>
          </a:p>
          <a:p>
            <a:r>
              <a:rPr lang="zh-CN" altLang="en-US" sz="1000"/>
              <a:t>• 智能边权重翻转策略</a:t>
            </a:r>
          </a:p>
          <a:p>
            <a:r>
              <a:rPr lang="zh-CN" altLang="en-US" sz="1000"/>
              <a:t>• 实时权重分布监控</a:t>
            </a:r>
          </a:p>
          <a:p>
            <a:r>
              <a:rPr lang="zh-CN" altLang="en-US" sz="1000"/>
              <a:t>• 游戏可玩性保障机制</a:t>
            </a:r>
          </a:p>
        </p:txBody>
      </p:sp>
    </p:spTree>
    <p:extLst>
      <p:ext uri="{BB962C8B-B14F-4D97-AF65-F5344CB8AC3E}">
        <p14:creationId xmlns:p14="http://schemas.microsoft.com/office/powerpoint/2010/main" val="309377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Successful Examples of Academic </a:t>
            </a:r>
            <a:r>
              <a:rPr lang="en-US" altLang="zh-CN" err="1"/>
              <a:t>Gameification</a:t>
            </a: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E57ACF-DB6F-426B-B0F6-599C51E2F9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335881"/>
            <a:ext cx="6507162" cy="4598194"/>
          </a:xfrm>
        </p:spPr>
        <p:txBody>
          <a:bodyPr/>
          <a:lstStyle/>
          <a:p>
            <a:r>
              <a:rPr lang="en-US" altLang="zh-CN" sz="1600"/>
              <a:t>Basic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/>
              <a:t>Release Date: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/>
              <a:t>Over 100 million downloads</a:t>
            </a:r>
          </a:p>
          <a:p>
            <a:endParaRPr lang="en-US" altLang="zh-CN" sz="1400"/>
          </a:p>
          <a:p>
            <a:r>
              <a:rPr lang="en-US" altLang="zh-CN" sz="1600"/>
              <a:t>Core Mechanics: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/>
              <a:t>Objective: Connect all pairs of dots with the same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/>
              <a:t>No Intersections: Pipes cannot cross or overlap each other</a:t>
            </a:r>
          </a:p>
          <a:p>
            <a:endParaRPr lang="en-US" altLang="zh-CN" sz="1400"/>
          </a:p>
          <a:p>
            <a:r>
              <a:rPr lang="en-US" altLang="zh-CN" sz="1600"/>
              <a:t>Algorithmic Foundation: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/>
              <a:t>Graph Theory: Based on graph connectivity problems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9CD99AD-7B97-46F0-A84E-2BF5FCD886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157" y="945356"/>
            <a:ext cx="3264956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176CE9-C888-4D59-99CF-57F0212BD1F1}"/>
              </a:ext>
            </a:extLst>
          </p:cNvPr>
          <p:cNvSpPr txBox="1"/>
          <p:nvPr/>
        </p:nvSpPr>
        <p:spPr>
          <a:xfrm>
            <a:off x="7709166" y="5270871"/>
            <a:ext cx="2928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A2F4F"/>
                </a:solidFill>
              </a:rPr>
              <a:t>Figure 4: Flow Free </a:t>
            </a:r>
          </a:p>
          <a:p>
            <a:pPr algn="ctr"/>
            <a:r>
              <a:rPr lang="en-US" altLang="zh-CN" sz="1200" dirty="0">
                <a:solidFill>
                  <a:srgbClr val="2A2F4F"/>
                </a:solidFill>
              </a:rPr>
              <a:t>Source: </a:t>
            </a:r>
            <a:r>
              <a:rPr lang="en-US" altLang="zh-CN" sz="1200" dirty="0" err="1">
                <a:solidFill>
                  <a:srgbClr val="2A2F4F"/>
                </a:solidFill>
              </a:rPr>
              <a:t>lohchness</a:t>
            </a:r>
            <a:r>
              <a:rPr lang="en-US" altLang="zh-CN" sz="1200" dirty="0">
                <a:solidFill>
                  <a:srgbClr val="2A2F4F"/>
                </a:solidFill>
              </a:rPr>
              <a:t>/flow-free-solver (GitHub)</a:t>
            </a:r>
            <a:endParaRPr lang="zh-CN" altLang="en-US" sz="1200" dirty="0">
              <a:solidFill>
                <a:srgbClr val="2A2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Alliance Divider</a:t>
            </a:r>
            <a:br>
              <a:rPr lang="en-US" altLang="zh-CN"/>
            </a:br>
            <a:r>
              <a:rPr lang="en-US" altLang="zh-CN" sz="2000"/>
              <a:t>From "Links" to "Alliances"</a:t>
            </a:r>
            <a:br>
              <a:rPr lang="en-US" altLang="zh-CN" sz="2000"/>
            </a:b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E57ACF-DB6F-426B-B0F6-599C51E2F9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219200"/>
            <a:ext cx="4602162" cy="4581526"/>
          </a:xfrm>
        </p:spPr>
        <p:txBody>
          <a:bodyPr/>
          <a:lstStyle/>
          <a:p>
            <a:r>
              <a:rPr lang="en-US" altLang="zh-CN" sz="1600"/>
              <a:t>Setting:</a:t>
            </a:r>
          </a:p>
          <a:p>
            <a:r>
              <a:rPr lang="en-US" altLang="zh-CN" sz="1600" b="0"/>
              <a:t>• Multiple city-states with territories and complex political relationships</a:t>
            </a:r>
          </a:p>
          <a:p>
            <a:r>
              <a:rPr lang="en-US" altLang="zh-CN" sz="1600" b="0"/>
              <a:t>• Some relationships are friendly, others hostile</a:t>
            </a:r>
          </a:p>
          <a:p>
            <a:r>
              <a:rPr lang="en-US" altLang="zh-CN" sz="1600" b="0"/>
              <a:t>• City-states may form alliances </a:t>
            </a:r>
          </a:p>
          <a:p>
            <a:endParaRPr lang="en-US" altLang="zh-CN" sz="1600" b="0"/>
          </a:p>
          <a:p>
            <a:r>
              <a:rPr lang="en-US" altLang="zh-CN" sz="1600"/>
              <a:t>Player Role:</a:t>
            </a:r>
          </a:p>
          <a:p>
            <a:r>
              <a:rPr lang="en-US" altLang="zh-CN" sz="1600" b="0"/>
              <a:t>• Royal Strategist analyzing political networks</a:t>
            </a:r>
          </a:p>
          <a:p>
            <a:r>
              <a:rPr lang="en-US" altLang="zh-CN" sz="1600" b="0"/>
              <a:t>• Discover hidden alliance patterns from relationship dynamics</a:t>
            </a:r>
          </a:p>
          <a:p>
            <a:endParaRPr lang="en-US" altLang="zh-CN" sz="1600" b="0"/>
          </a:p>
          <a:p>
            <a:r>
              <a:rPr lang="en-US" altLang="zh-CN" sz="1600"/>
              <a:t>Goal:</a:t>
            </a:r>
          </a:p>
          <a:p>
            <a:r>
              <a:rPr lang="en-US" altLang="zh-CN" sz="1600" b="0"/>
              <a:t>• Cut hostile ties, preserve friendly alliances</a:t>
            </a:r>
          </a:p>
          <a:p>
            <a:r>
              <a:rPr lang="en-US" altLang="zh-CN" sz="1600" b="0"/>
              <a:t>• Form stable alliance  </a:t>
            </a:r>
            <a:endParaRPr lang="zh-CN" altLang="en-US" sz="1600" b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32E7C9-8862-4BC0-8878-B64B76413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9" t="5171" r="27874" b="3398"/>
          <a:stretch/>
        </p:blipFill>
        <p:spPr>
          <a:xfrm>
            <a:off x="6715127" y="1030288"/>
            <a:ext cx="5086350" cy="4714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6CF386-122A-4986-AB31-A85D3497471E}"/>
              </a:ext>
            </a:extLst>
          </p:cNvPr>
          <p:cNvSpPr txBox="1"/>
          <p:nvPr/>
        </p:nvSpPr>
        <p:spPr>
          <a:xfrm>
            <a:off x="7793833" y="5745163"/>
            <a:ext cx="2928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A2F4F"/>
                </a:solidFill>
              </a:rPr>
              <a:t>Figure 5: Game Map</a:t>
            </a:r>
            <a:endParaRPr lang="zh-CN" altLang="en-US" sz="1200" dirty="0">
              <a:solidFill>
                <a:srgbClr val="2A2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8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333972" cy="492443"/>
          </a:xfrm>
        </p:spPr>
        <p:txBody>
          <a:bodyPr/>
          <a:lstStyle/>
          <a:p>
            <a:r>
              <a:rPr lang="de-DE"/>
              <a:t>Game HUD 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65" cy="49244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7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Level Display: Current level information</a:t>
            </a:r>
            <a:endParaRPr lang="zh-CN" altLang="en-US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A578C1E7-4DDA-48D7-AA6C-1CE1B0DF7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r="-112" b="-145"/>
          <a:stretch/>
        </p:blipFill>
        <p:spPr>
          <a:xfrm>
            <a:off x="1125636" y="821117"/>
            <a:ext cx="10078837" cy="5215763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5236181-5609-433D-BCA9-A194C84CB302}"/>
              </a:ext>
            </a:extLst>
          </p:cNvPr>
          <p:cNvSpPr/>
          <p:nvPr/>
        </p:nvSpPr>
        <p:spPr>
          <a:xfrm>
            <a:off x="1206084" y="902074"/>
            <a:ext cx="1738859" cy="209862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949F3D-A8D2-471A-8F7D-D2994E991AE8}"/>
              </a:ext>
            </a:extLst>
          </p:cNvPr>
          <p:cNvSpPr txBox="1"/>
          <p:nvPr/>
        </p:nvSpPr>
        <p:spPr>
          <a:xfrm>
            <a:off x="3441130" y="839529"/>
            <a:ext cx="3633578" cy="400110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Level name (Difficulty + </a:t>
            </a:r>
            <a:r>
              <a:rPr lang="en-US" altLang="zh-CN" sz="2000" b="1" i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levelID</a:t>
            </a:r>
            <a:r>
              <a:rPr lang="en-US" altLang="zh-CN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527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Cut Limit Display: Remaining cuts available  </a:t>
            </a:r>
            <a:endParaRPr lang="zh-CN" altLang="en-US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A578C1E7-4DDA-48D7-AA6C-1CE1B0DF7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r="-112" b="-145"/>
          <a:stretch/>
        </p:blipFill>
        <p:spPr>
          <a:xfrm>
            <a:off x="1125636" y="821117"/>
            <a:ext cx="10078837" cy="5215763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5236181-5609-433D-BCA9-A194C84CB302}"/>
              </a:ext>
            </a:extLst>
          </p:cNvPr>
          <p:cNvSpPr/>
          <p:nvPr/>
        </p:nvSpPr>
        <p:spPr>
          <a:xfrm>
            <a:off x="1206084" y="1111936"/>
            <a:ext cx="2114237" cy="209862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949F3D-A8D2-471A-8F7D-D2994E991AE8}"/>
              </a:ext>
            </a:extLst>
          </p:cNvPr>
          <p:cNvSpPr txBox="1"/>
          <p:nvPr/>
        </p:nvSpPr>
        <p:spPr>
          <a:xfrm>
            <a:off x="3441130" y="961827"/>
            <a:ext cx="2114237" cy="400110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Available/Total</a:t>
            </a:r>
          </a:p>
        </p:txBody>
      </p:sp>
    </p:spTree>
    <p:extLst>
      <p:ext uri="{BB962C8B-B14F-4D97-AF65-F5344CB8AC3E}">
        <p14:creationId xmlns:p14="http://schemas.microsoft.com/office/powerpoint/2010/main" val="164935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2564D6-856E-4406-9038-79FADEE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Cost Display</a:t>
            </a:r>
            <a:endParaRPr lang="zh-CN" altLang="en-US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A578C1E7-4DDA-48D7-AA6C-1CE1B0DF7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r="-112" b="-145"/>
          <a:stretch/>
        </p:blipFill>
        <p:spPr>
          <a:xfrm>
            <a:off x="1125636" y="821117"/>
            <a:ext cx="10078837" cy="5215763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5236181-5609-433D-BCA9-A194C84CB302}"/>
              </a:ext>
            </a:extLst>
          </p:cNvPr>
          <p:cNvSpPr/>
          <p:nvPr/>
        </p:nvSpPr>
        <p:spPr>
          <a:xfrm>
            <a:off x="1206084" y="1324462"/>
            <a:ext cx="2114237" cy="209862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949F3D-A8D2-471A-8F7D-D2994E991AE8}"/>
              </a:ext>
            </a:extLst>
          </p:cNvPr>
          <p:cNvSpPr txBox="1"/>
          <p:nvPr/>
        </p:nvSpPr>
        <p:spPr>
          <a:xfrm>
            <a:off x="3441129" y="1229338"/>
            <a:ext cx="4226339" cy="400110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Pro Display"/>
              </a:rPr>
              <a:t>Current cost / Optimal target cost</a:t>
            </a:r>
          </a:p>
        </p:txBody>
      </p:sp>
    </p:spTree>
    <p:extLst>
      <p:ext uri="{BB962C8B-B14F-4D97-AF65-F5344CB8AC3E}">
        <p14:creationId xmlns:p14="http://schemas.microsoft.com/office/powerpoint/2010/main" val="2104479603"/>
      </p:ext>
    </p:extLst>
  </p:cSld>
  <p:clrMapOvr>
    <a:masterClrMapping/>
  </p:clrMapOvr>
</p:sld>
</file>

<file path=ppt/theme/theme1.xml><?xml version="1.0" encoding="utf-8"?>
<a:theme xmlns:a="http://schemas.openxmlformats.org/drawingml/2006/main" name="TUD slide modified for CGV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gv-slide-template-2022.potx" id="{825312D8-B888-4DC8-84FE-7B7599E7C285}" vid="{A400FB8A-F7D1-4B3F-AB86-8D335D5F16B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cgv-slides-template-2022</Template>
  <TotalTime>334</TotalTime>
  <Words>1442</Words>
  <Application>Microsoft Office PowerPoint</Application>
  <PresentationFormat>宽屏</PresentationFormat>
  <Paragraphs>243</Paragraphs>
  <Slides>33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Cambria Math</vt:lpstr>
      <vt:lpstr>Inter</vt:lpstr>
      <vt:lpstr>等线</vt:lpstr>
      <vt:lpstr>Symbol</vt:lpstr>
      <vt:lpstr>Calibri</vt:lpstr>
      <vt:lpstr>Wingdings</vt:lpstr>
      <vt:lpstr>Consolas</vt:lpstr>
      <vt:lpstr>SF Pro Display</vt:lpstr>
      <vt:lpstr>Open Sans</vt:lpstr>
      <vt:lpstr>微软雅黑</vt:lpstr>
      <vt:lpstr>Arial</vt:lpstr>
      <vt:lpstr>TUD slide modified for CGV</vt:lpstr>
      <vt:lpstr>Multicut Game</vt:lpstr>
      <vt:lpstr>Game Background</vt:lpstr>
      <vt:lpstr>Multicut Problem</vt:lpstr>
      <vt:lpstr>Successful Examples of Academic Gameification</vt:lpstr>
      <vt:lpstr>Alliance Divider From "Links" to "Alliances" </vt:lpstr>
      <vt:lpstr>Game HUD </vt:lpstr>
      <vt:lpstr>Level Display: Current level information</vt:lpstr>
      <vt:lpstr>Cut Limit Display: Remaining cuts available  </vt:lpstr>
      <vt:lpstr>Cost Display</vt:lpstr>
      <vt:lpstr>How to play</vt:lpstr>
      <vt:lpstr>How to play</vt:lpstr>
      <vt:lpstr>Territory Display: Alliance cluster visualization</vt:lpstr>
      <vt:lpstr>Hint Function: Get optimal solution hints</vt:lpstr>
      <vt:lpstr>Revert: Undo last action</vt:lpstr>
      <vt:lpstr>Core Gameplay: From "Links" to "Alliances"</vt:lpstr>
      <vt:lpstr>Core Gameplay: From "Links" to "Alliances"</vt:lpstr>
      <vt:lpstr>Menu</vt:lpstr>
      <vt:lpstr>Gameplay Demo (Video)</vt:lpstr>
      <vt:lpstr>PowerPoint 演示文稿</vt:lpstr>
      <vt:lpstr>Technical Implementation</vt:lpstr>
      <vt:lpstr>Game Scene Build Generation and Optimization of City-States</vt:lpstr>
      <vt:lpstr>Game Scene Build Third-Party TileMap Generator &amp; Integration</vt:lpstr>
      <vt:lpstr>Solving the Multi-Cut Problem: ILP + Gurobi</vt:lpstr>
      <vt:lpstr>System Integration Unity → Python Cross-Language Integration</vt:lpstr>
      <vt:lpstr>Gamification Design Alliance Territory Coloring </vt:lpstr>
      <vt:lpstr>Gamification Design  Weight and Difficulty System Architecture</vt:lpstr>
      <vt:lpstr>Prospect </vt:lpstr>
      <vt:lpstr>Prospect</vt:lpstr>
      <vt:lpstr>TilemapGenerator</vt:lpstr>
      <vt:lpstr>PowerPoint 演示文稿</vt:lpstr>
      <vt:lpstr>Tilemap系统与普通坐标转换</vt:lpstr>
      <vt:lpstr>无效切割阻碍的实现</vt:lpstr>
      <vt:lpstr>权重平衡机制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 large letters must not be longer than one line</dc:title>
  <dc:subject>Präsentationsvorlage</dc:subject>
  <dc:creator>Administrator</dc:creator>
  <cp:lastModifiedBy>奕超 盛</cp:lastModifiedBy>
  <cp:revision>25</cp:revision>
  <dcterms:created xsi:type="dcterms:W3CDTF">2025-08-09T13:13:07Z</dcterms:created>
  <dcterms:modified xsi:type="dcterms:W3CDTF">2025-08-11T02:16:37Z</dcterms:modified>
</cp:coreProperties>
</file>